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Lst>
  <p:notesMasterIdLst>
    <p:notesMasterId r:id="rId49"/>
  </p:notesMasterIdLst>
  <p:handoutMasterIdLst>
    <p:handoutMasterId r:id="rId50"/>
  </p:handoutMasterIdLst>
  <p:sldIdLst>
    <p:sldId id="279" r:id="rId2"/>
    <p:sldId id="437" r:id="rId3"/>
    <p:sldId id="460" r:id="rId4"/>
    <p:sldId id="494" r:id="rId5"/>
    <p:sldId id="496" r:id="rId6"/>
    <p:sldId id="507" r:id="rId7"/>
    <p:sldId id="497" r:id="rId8"/>
    <p:sldId id="498" r:id="rId9"/>
    <p:sldId id="461" r:id="rId10"/>
    <p:sldId id="462" r:id="rId11"/>
    <p:sldId id="495" r:id="rId12"/>
    <p:sldId id="463" r:id="rId13"/>
    <p:sldId id="465" r:id="rId14"/>
    <p:sldId id="464" r:id="rId15"/>
    <p:sldId id="493" r:id="rId16"/>
    <p:sldId id="466" r:id="rId17"/>
    <p:sldId id="467" r:id="rId18"/>
    <p:sldId id="468" r:id="rId19"/>
    <p:sldId id="469" r:id="rId20"/>
    <p:sldId id="470" r:id="rId21"/>
    <p:sldId id="500" r:id="rId22"/>
    <p:sldId id="502" r:id="rId23"/>
    <p:sldId id="503" r:id="rId24"/>
    <p:sldId id="504" r:id="rId25"/>
    <p:sldId id="505" r:id="rId26"/>
    <p:sldId id="506" r:id="rId27"/>
    <p:sldId id="501" r:id="rId28"/>
    <p:sldId id="471" r:id="rId29"/>
    <p:sldId id="472" r:id="rId30"/>
    <p:sldId id="473" r:id="rId31"/>
    <p:sldId id="474" r:id="rId32"/>
    <p:sldId id="475" r:id="rId33"/>
    <p:sldId id="476" r:id="rId34"/>
    <p:sldId id="477" r:id="rId35"/>
    <p:sldId id="478" r:id="rId36"/>
    <p:sldId id="479" r:id="rId37"/>
    <p:sldId id="480" r:id="rId38"/>
    <p:sldId id="481" r:id="rId39"/>
    <p:sldId id="482" r:id="rId40"/>
    <p:sldId id="483" r:id="rId41"/>
    <p:sldId id="484" r:id="rId42"/>
    <p:sldId id="485" r:id="rId43"/>
    <p:sldId id="486" r:id="rId44"/>
    <p:sldId id="487" r:id="rId45"/>
    <p:sldId id="489" r:id="rId46"/>
    <p:sldId id="491" r:id="rId47"/>
    <p:sldId id="492" r:id="rId48"/>
  </p:sldIdLst>
  <p:sldSz cx="9144000" cy="5143500" type="screen16x9"/>
  <p:notesSz cx="6858000" cy="9144000"/>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0" userDrawn="1">
          <p15:clr>
            <a:srgbClr val="A4A3A4"/>
          </p15:clr>
        </p15:guide>
        <p15:guide id="2" pos="1425" userDrawn="1">
          <p15:clr>
            <a:srgbClr val="A4A3A4"/>
          </p15:clr>
        </p15:guide>
        <p15:guide id="3" pos="4084" userDrawn="1">
          <p15:clr>
            <a:srgbClr val="A4A3A4"/>
          </p15:clr>
        </p15:guide>
        <p15:guide id="4" orient="horz" pos="62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pos="173">
          <p15:clr>
            <a:srgbClr val="A4A3A4"/>
          </p15:clr>
        </p15:guide>
        <p15:guide id="4" pos="414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leen Watson" initials="KW" lastIdx="1" clrIdx="0">
    <p:extLst/>
  </p:cmAuthor>
  <p:cmAuthor id="2" name="Kathleen Watson" initials="KW [2]" lastIdx="1" clrIdx="1">
    <p:extLst/>
  </p:cmAuthor>
  <p:cmAuthor id="3" name="Kathleen Watson" initials="KW [3]" lastIdx="1" clrIdx="2">
    <p:extLst/>
  </p:cmAuthor>
  <p:cmAuthor id="4" name="Kathleen Watson" initials="KW [4]" lastIdx="1" clrIdx="3">
    <p:extLst/>
  </p:cmAuthor>
  <p:cmAuthor id="5" name="Kathleen Watson" initials="KW [5]" lastIdx="1" clrIdx="4">
    <p:extLst/>
  </p:cmAuthor>
  <p:cmAuthor id="6" name="Kathleen Watson" initials="KW [6]" lastIdx="1" clrIdx="5">
    <p:extLst/>
  </p:cmAuthor>
  <p:cmAuthor id="7" name="Kathleen Watson" initials="KW [7]" lastIdx="1" clrIdx="6">
    <p:extLst/>
  </p:cmAuthor>
  <p:cmAuthor id="8" name="Kathleen Watson" initials="KW [8]" lastIdx="1" clrIdx="7">
    <p:extLst/>
  </p:cmAuthor>
  <p:cmAuthor id="9" name="Kathleen Watson" initials="KW [9]" lastIdx="1" clrIdx="8">
    <p:extLst/>
  </p:cmAuthor>
  <p:cmAuthor id="10" name="Kathleen Watson" initials="KW [10]" lastIdx="1" clrIdx="9">
    <p:extLst/>
  </p:cmAuthor>
  <p:cmAuthor id="11" name="Kathleen Watson" initials="KW [11]" lastIdx="1" clrIdx="10">
    <p:extLst/>
  </p:cmAuthor>
  <p:cmAuthor id="12" name="Kathleen Watson" initials="KW [12]" lastIdx="1" clrIdx="11">
    <p:extLst/>
  </p:cmAuthor>
  <p:cmAuthor id="13" name="Jeff San Miguel" initials="JSM" lastIdx="1" clrIdx="12">
    <p:extLst/>
  </p:cmAuthor>
  <p:cmAuthor id="14" name="Jeff San Miguel" initials="JSM [2]" lastIdx="1" clrIdx="13">
    <p:extLst/>
  </p:cmAuthor>
  <p:cmAuthor id="15" name="Jeff San Miguel" initials="JSM [3]" lastIdx="1" clrIdx="14">
    <p:extLst/>
  </p:cmAuthor>
  <p:cmAuthor id="16" name="Jeff San Miguel" initials="JSM [4]" lastIdx="1" clrIdx="15">
    <p:extLst/>
  </p:cmAuthor>
  <p:cmAuthor id="17" name="Jeff San Miguel" initials="JSM [5]" lastIdx="1" clrIdx="16">
    <p:extLst/>
  </p:cmAuthor>
  <p:cmAuthor id="18" name="Jeff San Miguel" initials="JSM [6]" lastIdx="1" clrIdx="17">
    <p:extLst/>
  </p:cmAuthor>
  <p:cmAuthor id="19" name="Jeff San Miguel" initials="JSM [7]" lastIdx="1" clrIdx="18">
    <p:extLst/>
  </p:cmAuthor>
  <p:cmAuthor id="20" name="Jeff San Miguel" initials="JSM [8]" lastIdx="1" clrIdx="19">
    <p:extLst/>
  </p:cmAuthor>
  <p:cmAuthor id="21" name="Jeff San Miguel" initials="JSM [9]" lastIdx="1" clrIdx="20">
    <p:extLst/>
  </p:cmAuthor>
  <p:cmAuthor id="22" name="Bo Borland" initials="BB" lastIdx="1" clrIdx="2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A0A0"/>
    <a:srgbClr val="000118"/>
    <a:srgbClr val="CC0000"/>
    <a:srgbClr val="FFC600"/>
    <a:srgbClr val="55951B"/>
    <a:srgbClr val="F78E1E"/>
    <a:srgbClr val="007B73"/>
    <a:srgbClr val="02042B"/>
    <a:srgbClr val="152B58"/>
    <a:srgbClr val="FFBB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235" autoAdjust="0"/>
    <p:restoredTop sz="74765" autoAdjust="0"/>
  </p:normalViewPr>
  <p:slideViewPr>
    <p:cSldViewPr snapToGrid="0" snapToObjects="1" showGuides="1">
      <p:cViewPr varScale="1">
        <p:scale>
          <a:sx n="87" d="100"/>
          <a:sy n="87" d="100"/>
        </p:scale>
        <p:origin x="378" y="318"/>
      </p:cViewPr>
      <p:guideLst>
        <p:guide orient="horz" pos="1840"/>
        <p:guide pos="1425"/>
        <p:guide pos="4084"/>
        <p:guide orient="horz" pos="621"/>
      </p:guideLst>
    </p:cSldViewPr>
  </p:slideViewPr>
  <p:notesTextViewPr>
    <p:cViewPr>
      <p:scale>
        <a:sx n="1" d="1"/>
        <a:sy n="1" d="1"/>
      </p:scale>
      <p:origin x="0" y="0"/>
    </p:cViewPr>
  </p:notesTextViewPr>
  <p:sorterViewPr>
    <p:cViewPr>
      <p:scale>
        <a:sx n="145" d="100"/>
        <a:sy n="145" d="100"/>
      </p:scale>
      <p:origin x="0" y="0"/>
    </p:cViewPr>
  </p:sorterViewPr>
  <p:notesViewPr>
    <p:cSldViewPr snapToGrid="0" snapToObjects="1">
      <p:cViewPr>
        <p:scale>
          <a:sx n="243" d="100"/>
          <a:sy n="243" d="100"/>
        </p:scale>
        <p:origin x="944" y="-4752"/>
      </p:cViewPr>
      <p:guideLst>
        <p:guide orient="horz" pos="2880"/>
        <p:guide pos="2160"/>
        <p:guide pos="173"/>
        <p:guide pos="414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Massive</a:t>
            </a:r>
            <a:r>
              <a:rPr lang="en-US" baseline="0" dirty="0"/>
              <a:t> growth in unstructured data – Opportunity and risk for Cybersecurity</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0"/>
          <c:order val="0"/>
          <c:tx>
            <c:strRef>
              <c:f>Sheet1!$C$4</c:f>
              <c:strCache>
                <c:ptCount val="1"/>
                <c:pt idx="0">
                  <c:v>Structured</c:v>
                </c:pt>
              </c:strCache>
            </c:strRef>
          </c:tx>
          <c:spPr>
            <a:solidFill>
              <a:schemeClr val="accent2">
                <a:lumMod val="75000"/>
              </a:schemeClr>
            </a:solidFill>
            <a:ln>
              <a:noFill/>
            </a:ln>
            <a:effectLst/>
          </c:spPr>
          <c:cat>
            <c:numRef>
              <c:f>Sheet1!$B$5:$B$15</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Sheet1!$C$5:$C$15</c:f>
              <c:numCache>
                <c:formatCode>General</c:formatCode>
                <c:ptCount val="11"/>
                <c:pt idx="0">
                  <c:v>100</c:v>
                </c:pt>
                <c:pt idx="1">
                  <c:v>200</c:v>
                </c:pt>
                <c:pt idx="2">
                  <c:v>400</c:v>
                </c:pt>
                <c:pt idx="3">
                  <c:v>700</c:v>
                </c:pt>
                <c:pt idx="4">
                  <c:v>900</c:v>
                </c:pt>
                <c:pt idx="5">
                  <c:v>1300</c:v>
                </c:pt>
                <c:pt idx="6">
                  <c:v>1800</c:v>
                </c:pt>
                <c:pt idx="7">
                  <c:v>2400</c:v>
                </c:pt>
                <c:pt idx="8">
                  <c:v>3000</c:v>
                </c:pt>
                <c:pt idx="9">
                  <c:v>4000</c:v>
                </c:pt>
                <c:pt idx="10">
                  <c:v>5000</c:v>
                </c:pt>
              </c:numCache>
            </c:numRef>
          </c:val>
          <c:extLst>
            <c:ext xmlns:c16="http://schemas.microsoft.com/office/drawing/2014/chart" uri="{C3380CC4-5D6E-409C-BE32-E72D297353CC}">
              <c16:uniqueId val="{00000000-E6A7-4270-A4D3-361569B058FE}"/>
            </c:ext>
          </c:extLst>
        </c:ser>
        <c:ser>
          <c:idx val="1"/>
          <c:order val="1"/>
          <c:tx>
            <c:strRef>
              <c:f>Sheet1!$D$4</c:f>
              <c:strCache>
                <c:ptCount val="1"/>
                <c:pt idx="0">
                  <c:v>Unstructured</c:v>
                </c:pt>
              </c:strCache>
            </c:strRef>
          </c:tx>
          <c:spPr>
            <a:solidFill>
              <a:schemeClr val="tx2">
                <a:lumMod val="65000"/>
                <a:lumOff val="35000"/>
              </a:schemeClr>
            </a:solidFill>
            <a:ln>
              <a:noFill/>
            </a:ln>
            <a:effectLst/>
          </c:spPr>
          <c:cat>
            <c:numRef>
              <c:f>Sheet1!$B$5:$B$15</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Sheet1!$D$5:$D$15</c:f>
              <c:numCache>
                <c:formatCode>General</c:formatCode>
                <c:ptCount val="11"/>
                <c:pt idx="0">
                  <c:v>2500</c:v>
                </c:pt>
                <c:pt idx="1">
                  <c:v>4000</c:v>
                </c:pt>
                <c:pt idx="2">
                  <c:v>5000</c:v>
                </c:pt>
                <c:pt idx="3">
                  <c:v>6000</c:v>
                </c:pt>
                <c:pt idx="4">
                  <c:v>7500</c:v>
                </c:pt>
                <c:pt idx="5">
                  <c:v>10000</c:v>
                </c:pt>
                <c:pt idx="6">
                  <c:v>13000</c:v>
                </c:pt>
                <c:pt idx="7">
                  <c:v>15000</c:v>
                </c:pt>
                <c:pt idx="8">
                  <c:v>20000</c:v>
                </c:pt>
                <c:pt idx="9">
                  <c:v>30000</c:v>
                </c:pt>
                <c:pt idx="10">
                  <c:v>40000</c:v>
                </c:pt>
              </c:numCache>
            </c:numRef>
          </c:val>
          <c:extLst>
            <c:ext xmlns:c16="http://schemas.microsoft.com/office/drawing/2014/chart" uri="{C3380CC4-5D6E-409C-BE32-E72D297353CC}">
              <c16:uniqueId val="{00000001-E6A7-4270-A4D3-361569B058FE}"/>
            </c:ext>
          </c:extLst>
        </c:ser>
        <c:dLbls>
          <c:showLegendKey val="0"/>
          <c:showVal val="0"/>
          <c:showCatName val="0"/>
          <c:showSerName val="0"/>
          <c:showPercent val="0"/>
          <c:showBubbleSize val="0"/>
        </c:dLbls>
        <c:axId val="177433536"/>
        <c:axId val="177430912"/>
      </c:areaChart>
      <c:catAx>
        <c:axId val="1774335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430912"/>
        <c:crosses val="autoZero"/>
        <c:auto val="1"/>
        <c:lblAlgn val="ctr"/>
        <c:lblOffset val="100"/>
        <c:noMultiLvlLbl val="0"/>
      </c:catAx>
      <c:valAx>
        <c:axId val="177430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43353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IT</c:v>
                </c:pt>
              </c:strCache>
            </c:strRef>
          </c:tx>
          <c:spPr>
            <a:solidFill>
              <a:schemeClr val="accent1"/>
            </a:solidFill>
            <a:ln>
              <a:noFill/>
            </a:ln>
            <a:effectLst/>
          </c:spPr>
          <c:invertIfNegative val="0"/>
          <c:cat>
            <c:strRef>
              <c:f>Sheet1!$A$2:$A$6</c:f>
              <c:strCache>
                <c:ptCount val="5"/>
                <c:pt idx="0">
                  <c:v>Cheaters.com</c:v>
                </c:pt>
                <c:pt idx="1">
                  <c:v>lookinghot.com</c:v>
                </c:pt>
                <c:pt idx="2">
                  <c:v>whatareyoudoingtonight.com</c:v>
                </c:pt>
                <c:pt idx="3">
                  <c:v>sexualhealing.com</c:v>
                </c:pt>
                <c:pt idx="4">
                  <c:v>Bestfriend.com</c:v>
                </c:pt>
              </c:strCache>
            </c:strRef>
          </c:cat>
          <c:val>
            <c:numRef>
              <c:f>Sheet1!$B$2:$B$6</c:f>
              <c:numCache>
                <c:formatCode>General</c:formatCode>
                <c:ptCount val="5"/>
                <c:pt idx="0">
                  <c:v>4.3</c:v>
                </c:pt>
                <c:pt idx="1">
                  <c:v>2.5</c:v>
                </c:pt>
                <c:pt idx="2">
                  <c:v>3.5</c:v>
                </c:pt>
                <c:pt idx="3">
                  <c:v>4.5</c:v>
                </c:pt>
                <c:pt idx="4">
                  <c:v>2</c:v>
                </c:pt>
              </c:numCache>
            </c:numRef>
          </c:val>
          <c:extLst>
            <c:ext xmlns:c16="http://schemas.microsoft.com/office/drawing/2014/chart" uri="{C3380CC4-5D6E-409C-BE32-E72D297353CC}">
              <c16:uniqueId val="{00000000-1546-49F2-AE65-6EEE71EA5747}"/>
            </c:ext>
          </c:extLst>
        </c:ser>
        <c:ser>
          <c:idx val="1"/>
          <c:order val="1"/>
          <c:tx>
            <c:strRef>
              <c:f>Sheet1!$C$1</c:f>
              <c:strCache>
                <c:ptCount val="1"/>
                <c:pt idx="0">
                  <c:v>Marketing</c:v>
                </c:pt>
              </c:strCache>
            </c:strRef>
          </c:tx>
          <c:spPr>
            <a:solidFill>
              <a:schemeClr val="accent2"/>
            </a:solidFill>
            <a:ln>
              <a:noFill/>
            </a:ln>
            <a:effectLst/>
          </c:spPr>
          <c:invertIfNegative val="0"/>
          <c:cat>
            <c:strRef>
              <c:f>Sheet1!$A$2:$A$6</c:f>
              <c:strCache>
                <c:ptCount val="5"/>
                <c:pt idx="0">
                  <c:v>Cheaters.com</c:v>
                </c:pt>
                <c:pt idx="1">
                  <c:v>lookinghot.com</c:v>
                </c:pt>
                <c:pt idx="2">
                  <c:v>whatareyoudoingtonight.com</c:v>
                </c:pt>
                <c:pt idx="3">
                  <c:v>sexualhealing.com</c:v>
                </c:pt>
                <c:pt idx="4">
                  <c:v>Bestfriend.com</c:v>
                </c:pt>
              </c:strCache>
            </c:strRef>
          </c:cat>
          <c:val>
            <c:numRef>
              <c:f>Sheet1!$C$2:$C$6</c:f>
              <c:numCache>
                <c:formatCode>General</c:formatCode>
                <c:ptCount val="5"/>
                <c:pt idx="0">
                  <c:v>2.4</c:v>
                </c:pt>
                <c:pt idx="1">
                  <c:v>4.4000000000000004</c:v>
                </c:pt>
                <c:pt idx="2">
                  <c:v>1.8</c:v>
                </c:pt>
                <c:pt idx="3">
                  <c:v>2.8</c:v>
                </c:pt>
                <c:pt idx="4">
                  <c:v>8</c:v>
                </c:pt>
              </c:numCache>
            </c:numRef>
          </c:val>
          <c:extLst>
            <c:ext xmlns:c16="http://schemas.microsoft.com/office/drawing/2014/chart" uri="{C3380CC4-5D6E-409C-BE32-E72D297353CC}">
              <c16:uniqueId val="{00000001-1546-49F2-AE65-6EEE71EA5747}"/>
            </c:ext>
          </c:extLst>
        </c:ser>
        <c:ser>
          <c:idx val="2"/>
          <c:order val="2"/>
          <c:tx>
            <c:strRef>
              <c:f>Sheet1!$D$1</c:f>
              <c:strCache>
                <c:ptCount val="1"/>
                <c:pt idx="0">
                  <c:v>R&amp;D</c:v>
                </c:pt>
              </c:strCache>
            </c:strRef>
          </c:tx>
          <c:spPr>
            <a:solidFill>
              <a:schemeClr val="accent3"/>
            </a:solidFill>
            <a:ln>
              <a:noFill/>
            </a:ln>
            <a:effectLst/>
          </c:spPr>
          <c:invertIfNegative val="0"/>
          <c:cat>
            <c:strRef>
              <c:f>Sheet1!$A$2:$A$6</c:f>
              <c:strCache>
                <c:ptCount val="5"/>
                <c:pt idx="0">
                  <c:v>Cheaters.com</c:v>
                </c:pt>
                <c:pt idx="1">
                  <c:v>lookinghot.com</c:v>
                </c:pt>
                <c:pt idx="2">
                  <c:v>whatareyoudoingtonight.com</c:v>
                </c:pt>
                <c:pt idx="3">
                  <c:v>sexualhealing.com</c:v>
                </c:pt>
                <c:pt idx="4">
                  <c:v>Bestfriend.com</c:v>
                </c:pt>
              </c:strCache>
            </c:strRef>
          </c:cat>
          <c:val>
            <c:numRef>
              <c:f>Sheet1!$D$2:$D$6</c:f>
              <c:numCache>
                <c:formatCode>General</c:formatCode>
                <c:ptCount val="5"/>
                <c:pt idx="0">
                  <c:v>2</c:v>
                </c:pt>
                <c:pt idx="1">
                  <c:v>2</c:v>
                </c:pt>
                <c:pt idx="2">
                  <c:v>3</c:v>
                </c:pt>
                <c:pt idx="3">
                  <c:v>5</c:v>
                </c:pt>
                <c:pt idx="4">
                  <c:v>10</c:v>
                </c:pt>
              </c:numCache>
            </c:numRef>
          </c:val>
          <c:extLst>
            <c:ext xmlns:c16="http://schemas.microsoft.com/office/drawing/2014/chart" uri="{C3380CC4-5D6E-409C-BE32-E72D297353CC}">
              <c16:uniqueId val="{00000002-1546-49F2-AE65-6EEE71EA5747}"/>
            </c:ext>
          </c:extLst>
        </c:ser>
        <c:ser>
          <c:idx val="3"/>
          <c:order val="3"/>
          <c:tx>
            <c:strRef>
              <c:f>Sheet1!$E$1</c:f>
              <c:strCache>
                <c:ptCount val="1"/>
                <c:pt idx="0">
                  <c:v>Sales</c:v>
                </c:pt>
              </c:strCache>
            </c:strRef>
          </c:tx>
          <c:spPr>
            <a:solidFill>
              <a:schemeClr val="accent4"/>
            </a:solidFill>
            <a:ln>
              <a:noFill/>
            </a:ln>
            <a:effectLst/>
          </c:spPr>
          <c:invertIfNegative val="0"/>
          <c:cat>
            <c:strRef>
              <c:f>Sheet1!$A$2:$A$6</c:f>
              <c:strCache>
                <c:ptCount val="5"/>
                <c:pt idx="0">
                  <c:v>Cheaters.com</c:v>
                </c:pt>
                <c:pt idx="1">
                  <c:v>lookinghot.com</c:v>
                </c:pt>
                <c:pt idx="2">
                  <c:v>whatareyoudoingtonight.com</c:v>
                </c:pt>
                <c:pt idx="3">
                  <c:v>sexualhealing.com</c:v>
                </c:pt>
                <c:pt idx="4">
                  <c:v>Bestfriend.com</c:v>
                </c:pt>
              </c:strCache>
            </c:strRef>
          </c:cat>
          <c:val>
            <c:numRef>
              <c:f>Sheet1!$E$2:$E$6</c:f>
              <c:numCache>
                <c:formatCode>General</c:formatCode>
                <c:ptCount val="5"/>
                <c:pt idx="0">
                  <c:v>5</c:v>
                </c:pt>
                <c:pt idx="1">
                  <c:v>2</c:v>
                </c:pt>
                <c:pt idx="2">
                  <c:v>1</c:v>
                </c:pt>
                <c:pt idx="3">
                  <c:v>1</c:v>
                </c:pt>
                <c:pt idx="4">
                  <c:v>1</c:v>
                </c:pt>
              </c:numCache>
            </c:numRef>
          </c:val>
          <c:extLst>
            <c:ext xmlns:c16="http://schemas.microsoft.com/office/drawing/2014/chart" uri="{C3380CC4-5D6E-409C-BE32-E72D297353CC}">
              <c16:uniqueId val="{00000003-1546-49F2-AE65-6EEE71EA5747}"/>
            </c:ext>
          </c:extLst>
        </c:ser>
        <c:ser>
          <c:idx val="4"/>
          <c:order val="4"/>
          <c:tx>
            <c:strRef>
              <c:f>Sheet1!$F$1</c:f>
              <c:strCache>
                <c:ptCount val="1"/>
                <c:pt idx="0">
                  <c:v>ISR</c:v>
                </c:pt>
              </c:strCache>
            </c:strRef>
          </c:tx>
          <c:spPr>
            <a:solidFill>
              <a:schemeClr val="accent5"/>
            </a:solidFill>
            <a:ln>
              <a:noFill/>
            </a:ln>
            <a:effectLst/>
          </c:spPr>
          <c:invertIfNegative val="0"/>
          <c:cat>
            <c:strRef>
              <c:f>Sheet1!$A$2:$A$6</c:f>
              <c:strCache>
                <c:ptCount val="5"/>
                <c:pt idx="0">
                  <c:v>Cheaters.com</c:v>
                </c:pt>
                <c:pt idx="1">
                  <c:v>lookinghot.com</c:v>
                </c:pt>
                <c:pt idx="2">
                  <c:v>whatareyoudoingtonight.com</c:v>
                </c:pt>
                <c:pt idx="3">
                  <c:v>sexualhealing.com</c:v>
                </c:pt>
                <c:pt idx="4">
                  <c:v>Bestfriend.com</c:v>
                </c:pt>
              </c:strCache>
            </c:strRef>
          </c:cat>
          <c:val>
            <c:numRef>
              <c:f>Sheet1!$F$2:$F$6</c:f>
              <c:numCache>
                <c:formatCode>General</c:formatCode>
                <c:ptCount val="5"/>
                <c:pt idx="0">
                  <c:v>2</c:v>
                </c:pt>
                <c:pt idx="1">
                  <c:v>0</c:v>
                </c:pt>
                <c:pt idx="2">
                  <c:v>0</c:v>
                </c:pt>
                <c:pt idx="3">
                  <c:v>0</c:v>
                </c:pt>
                <c:pt idx="4">
                  <c:v>2</c:v>
                </c:pt>
              </c:numCache>
            </c:numRef>
          </c:val>
          <c:extLst>
            <c:ext xmlns:c16="http://schemas.microsoft.com/office/drawing/2014/chart" uri="{C3380CC4-5D6E-409C-BE32-E72D297353CC}">
              <c16:uniqueId val="{00000004-1546-49F2-AE65-6EEE71EA5747}"/>
            </c:ext>
          </c:extLst>
        </c:ser>
        <c:ser>
          <c:idx val="5"/>
          <c:order val="5"/>
          <c:tx>
            <c:strRef>
              <c:f>Sheet1!$G$1</c:f>
              <c:strCache>
                <c:ptCount val="1"/>
                <c:pt idx="0">
                  <c:v>Operations</c:v>
                </c:pt>
              </c:strCache>
            </c:strRef>
          </c:tx>
          <c:spPr>
            <a:solidFill>
              <a:schemeClr val="accent6"/>
            </a:solidFill>
            <a:ln>
              <a:noFill/>
            </a:ln>
            <a:effectLst/>
          </c:spPr>
          <c:invertIfNegative val="0"/>
          <c:cat>
            <c:strRef>
              <c:f>Sheet1!$A$2:$A$6</c:f>
              <c:strCache>
                <c:ptCount val="5"/>
                <c:pt idx="0">
                  <c:v>Cheaters.com</c:v>
                </c:pt>
                <c:pt idx="1">
                  <c:v>lookinghot.com</c:v>
                </c:pt>
                <c:pt idx="2">
                  <c:v>whatareyoudoingtonight.com</c:v>
                </c:pt>
                <c:pt idx="3">
                  <c:v>sexualhealing.com</c:v>
                </c:pt>
                <c:pt idx="4">
                  <c:v>Bestfriend.com</c:v>
                </c:pt>
              </c:strCache>
            </c:strRef>
          </c:cat>
          <c:val>
            <c:numRef>
              <c:f>Sheet1!$G$2:$G$6</c:f>
              <c:numCache>
                <c:formatCode>General</c:formatCode>
                <c:ptCount val="5"/>
                <c:pt idx="0">
                  <c:v>1</c:v>
                </c:pt>
                <c:pt idx="1">
                  <c:v>0</c:v>
                </c:pt>
                <c:pt idx="2">
                  <c:v>0</c:v>
                </c:pt>
                <c:pt idx="3">
                  <c:v>0</c:v>
                </c:pt>
                <c:pt idx="4">
                  <c:v>0</c:v>
                </c:pt>
              </c:numCache>
            </c:numRef>
          </c:val>
          <c:extLst>
            <c:ext xmlns:c16="http://schemas.microsoft.com/office/drawing/2014/chart" uri="{C3380CC4-5D6E-409C-BE32-E72D297353CC}">
              <c16:uniqueId val="{00000005-1546-49F2-AE65-6EEE71EA5747}"/>
            </c:ext>
          </c:extLst>
        </c:ser>
        <c:dLbls>
          <c:showLegendKey val="0"/>
          <c:showVal val="0"/>
          <c:showCatName val="0"/>
          <c:showSerName val="0"/>
          <c:showPercent val="0"/>
          <c:showBubbleSize val="0"/>
        </c:dLbls>
        <c:gapWidth val="182"/>
        <c:axId val="365415376"/>
        <c:axId val="365414720"/>
      </c:barChart>
      <c:catAx>
        <c:axId val="3654153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5414720"/>
        <c:crosses val="autoZero"/>
        <c:auto val="1"/>
        <c:lblAlgn val="ctr"/>
        <c:lblOffset val="100"/>
        <c:noMultiLvlLbl val="0"/>
      </c:catAx>
      <c:valAx>
        <c:axId val="3654147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54153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Employees</c:v>
                </c:pt>
              </c:strCache>
            </c:strRef>
          </c:tx>
          <c:spPr>
            <a:solidFill>
              <a:schemeClr val="accent1"/>
            </a:solidFill>
            <a:ln>
              <a:noFill/>
            </a:ln>
            <a:effectLst/>
          </c:spPr>
          <c:invertIfNegative val="0"/>
          <c:cat>
            <c:strRef>
              <c:f>Sheet1!$A$2:$A$5</c:f>
              <c:strCache>
                <c:ptCount val="3"/>
                <c:pt idx="0">
                  <c:v>External Devices</c:v>
                </c:pt>
                <c:pt idx="1">
                  <c:v>Company Devices</c:v>
                </c:pt>
                <c:pt idx="2">
                  <c:v>Unknown Devices</c:v>
                </c:pt>
              </c:strCache>
            </c:strRef>
          </c:cat>
          <c:val>
            <c:numRef>
              <c:f>Sheet1!$B$2:$B$5</c:f>
              <c:numCache>
                <c:formatCode>General</c:formatCode>
                <c:ptCount val="4"/>
                <c:pt idx="0">
                  <c:v>300</c:v>
                </c:pt>
                <c:pt idx="1">
                  <c:v>1300</c:v>
                </c:pt>
                <c:pt idx="2">
                  <c:v>20</c:v>
                </c:pt>
              </c:numCache>
            </c:numRef>
          </c:val>
          <c:extLst>
            <c:ext xmlns:c16="http://schemas.microsoft.com/office/drawing/2014/chart" uri="{C3380CC4-5D6E-409C-BE32-E72D297353CC}">
              <c16:uniqueId val="{00000000-4EA8-48E6-AA0C-E003EDE3161F}"/>
            </c:ext>
          </c:extLst>
        </c:ser>
        <c:ser>
          <c:idx val="1"/>
          <c:order val="1"/>
          <c:tx>
            <c:strRef>
              <c:f>Sheet1!$C$1</c:f>
              <c:strCache>
                <c:ptCount val="1"/>
                <c:pt idx="0">
                  <c:v>Consultants</c:v>
                </c:pt>
              </c:strCache>
            </c:strRef>
          </c:tx>
          <c:spPr>
            <a:solidFill>
              <a:schemeClr val="accent2"/>
            </a:solidFill>
            <a:ln>
              <a:noFill/>
            </a:ln>
            <a:effectLst/>
          </c:spPr>
          <c:invertIfNegative val="0"/>
          <c:cat>
            <c:strRef>
              <c:f>Sheet1!$A$2:$A$5</c:f>
              <c:strCache>
                <c:ptCount val="3"/>
                <c:pt idx="0">
                  <c:v>External Devices</c:v>
                </c:pt>
                <c:pt idx="1">
                  <c:v>Company Devices</c:v>
                </c:pt>
                <c:pt idx="2">
                  <c:v>Unknown Devices</c:v>
                </c:pt>
              </c:strCache>
            </c:strRef>
          </c:cat>
          <c:val>
            <c:numRef>
              <c:f>Sheet1!$C$2:$C$5</c:f>
              <c:numCache>
                <c:formatCode>General</c:formatCode>
                <c:ptCount val="4"/>
                <c:pt idx="0">
                  <c:v>79</c:v>
                </c:pt>
                <c:pt idx="1">
                  <c:v>12</c:v>
                </c:pt>
                <c:pt idx="2">
                  <c:v>5</c:v>
                </c:pt>
              </c:numCache>
            </c:numRef>
          </c:val>
          <c:extLst>
            <c:ext xmlns:c16="http://schemas.microsoft.com/office/drawing/2014/chart" uri="{C3380CC4-5D6E-409C-BE32-E72D297353CC}">
              <c16:uniqueId val="{00000001-4EA8-48E6-AA0C-E003EDE3161F}"/>
            </c:ext>
          </c:extLst>
        </c:ser>
        <c:ser>
          <c:idx val="2"/>
          <c:order val="2"/>
          <c:tx>
            <c:strRef>
              <c:f>Sheet1!$D$1</c:f>
              <c:strCache>
                <c:ptCount val="1"/>
                <c:pt idx="0">
                  <c:v>Part Time</c:v>
                </c:pt>
              </c:strCache>
            </c:strRef>
          </c:tx>
          <c:spPr>
            <a:solidFill>
              <a:schemeClr val="accent3"/>
            </a:solidFill>
            <a:ln>
              <a:noFill/>
            </a:ln>
            <a:effectLst/>
          </c:spPr>
          <c:invertIfNegative val="0"/>
          <c:cat>
            <c:strRef>
              <c:f>Sheet1!$A$2:$A$5</c:f>
              <c:strCache>
                <c:ptCount val="3"/>
                <c:pt idx="0">
                  <c:v>External Devices</c:v>
                </c:pt>
                <c:pt idx="1">
                  <c:v>Company Devices</c:v>
                </c:pt>
                <c:pt idx="2">
                  <c:v>Unknown Devices</c:v>
                </c:pt>
              </c:strCache>
            </c:strRef>
          </c:cat>
          <c:val>
            <c:numRef>
              <c:f>Sheet1!$D$2:$D$5</c:f>
              <c:numCache>
                <c:formatCode>General</c:formatCode>
                <c:ptCount val="4"/>
                <c:pt idx="0">
                  <c:v>23</c:v>
                </c:pt>
                <c:pt idx="1">
                  <c:v>140</c:v>
                </c:pt>
                <c:pt idx="2">
                  <c:v>3</c:v>
                </c:pt>
              </c:numCache>
            </c:numRef>
          </c:val>
          <c:extLst>
            <c:ext xmlns:c16="http://schemas.microsoft.com/office/drawing/2014/chart" uri="{C3380CC4-5D6E-409C-BE32-E72D297353CC}">
              <c16:uniqueId val="{00000002-4EA8-48E6-AA0C-E003EDE3161F}"/>
            </c:ext>
          </c:extLst>
        </c:ser>
        <c:ser>
          <c:idx val="3"/>
          <c:order val="3"/>
          <c:tx>
            <c:strRef>
              <c:f>Sheet1!$E$1</c:f>
              <c:strCache>
                <c:ptCount val="1"/>
                <c:pt idx="0">
                  <c:v>Not employees</c:v>
                </c:pt>
              </c:strCache>
            </c:strRef>
          </c:tx>
          <c:spPr>
            <a:solidFill>
              <a:schemeClr val="accent4"/>
            </a:solidFill>
            <a:ln>
              <a:noFill/>
            </a:ln>
            <a:effectLst/>
          </c:spPr>
          <c:invertIfNegative val="0"/>
          <c:cat>
            <c:strRef>
              <c:f>Sheet1!$A$2:$A$5</c:f>
              <c:strCache>
                <c:ptCount val="3"/>
                <c:pt idx="0">
                  <c:v>External Devices</c:v>
                </c:pt>
                <c:pt idx="1">
                  <c:v>Company Devices</c:v>
                </c:pt>
                <c:pt idx="2">
                  <c:v>Unknown Devices</c:v>
                </c:pt>
              </c:strCache>
            </c:strRef>
          </c:cat>
          <c:val>
            <c:numRef>
              <c:f>Sheet1!$E$2:$E$5</c:f>
              <c:numCache>
                <c:formatCode>General</c:formatCode>
                <c:ptCount val="4"/>
                <c:pt idx="0">
                  <c:v>4</c:v>
                </c:pt>
                <c:pt idx="1">
                  <c:v>0</c:v>
                </c:pt>
                <c:pt idx="2">
                  <c:v>4</c:v>
                </c:pt>
              </c:numCache>
            </c:numRef>
          </c:val>
          <c:extLst>
            <c:ext xmlns:c16="http://schemas.microsoft.com/office/drawing/2014/chart" uri="{C3380CC4-5D6E-409C-BE32-E72D297353CC}">
              <c16:uniqueId val="{00000003-4EA8-48E6-AA0C-E003EDE3161F}"/>
            </c:ext>
          </c:extLst>
        </c:ser>
        <c:dLbls>
          <c:showLegendKey val="0"/>
          <c:showVal val="0"/>
          <c:showCatName val="0"/>
          <c:showSerName val="0"/>
          <c:showPercent val="0"/>
          <c:showBubbleSize val="0"/>
        </c:dLbls>
        <c:gapWidth val="219"/>
        <c:overlap val="-27"/>
        <c:axId val="373575736"/>
        <c:axId val="373576720"/>
      </c:barChart>
      <c:catAx>
        <c:axId val="373575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3576720"/>
        <c:crosses val="autoZero"/>
        <c:auto val="1"/>
        <c:lblAlgn val="ctr"/>
        <c:lblOffset val="100"/>
        <c:noMultiLvlLbl val="0"/>
      </c:catAx>
      <c:valAx>
        <c:axId val="373576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3575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[Book1]Sheet5!PivotTable31</c:name>
    <c:fmtId val="3"/>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
        <c:idx val="15"/>
        <c:spPr>
          <a:solidFill>
            <a:schemeClr val="accent1"/>
          </a:solidFill>
          <a:ln>
            <a:noFill/>
          </a:ln>
          <a:effectLst/>
        </c:spPr>
        <c:marker>
          <c:symbol val="none"/>
        </c:marker>
      </c:pivotFmt>
      <c:pivotFmt>
        <c:idx val="16"/>
        <c:spPr>
          <a:solidFill>
            <a:schemeClr val="accent1"/>
          </a:solidFill>
          <a:ln>
            <a:noFill/>
          </a:ln>
          <a:effectLst/>
        </c:spPr>
        <c:marker>
          <c:symbol val="none"/>
        </c:marker>
      </c:pivotFmt>
      <c:pivotFmt>
        <c:idx val="17"/>
        <c:spPr>
          <a:solidFill>
            <a:schemeClr val="accent1"/>
          </a:solidFill>
          <a:ln>
            <a:noFill/>
          </a:ln>
          <a:effectLst/>
        </c:spPr>
        <c:marker>
          <c:symbol val="none"/>
        </c:marker>
      </c:pivotFmt>
      <c:pivotFmt>
        <c:idx val="18"/>
        <c:spPr>
          <a:solidFill>
            <a:schemeClr val="accent1"/>
          </a:solidFill>
          <a:ln>
            <a:noFill/>
          </a:ln>
          <a:effectLst/>
        </c:spPr>
        <c:marker>
          <c:symbol val="none"/>
        </c:marker>
      </c:pivotFmt>
      <c:pivotFmt>
        <c:idx val="19"/>
        <c:spPr>
          <a:solidFill>
            <a:schemeClr val="accent1"/>
          </a:solidFill>
          <a:ln>
            <a:noFill/>
          </a:ln>
          <a:effectLst/>
        </c:spPr>
        <c:marker>
          <c:symbol val="none"/>
        </c:marker>
      </c:pivotFmt>
      <c:pivotFmt>
        <c:idx val="20"/>
        <c:spPr>
          <a:solidFill>
            <a:schemeClr val="accent1"/>
          </a:solidFill>
          <a:ln>
            <a:noFill/>
          </a:ln>
          <a:effectLst/>
        </c:spPr>
        <c:marker>
          <c:symbol val="none"/>
        </c:marker>
      </c:pivotFmt>
      <c:pivotFmt>
        <c:idx val="21"/>
        <c:spPr>
          <a:solidFill>
            <a:schemeClr val="accent1"/>
          </a:solidFill>
          <a:ln>
            <a:noFill/>
          </a:ln>
          <a:effectLst/>
        </c:spPr>
        <c:marker>
          <c:symbol val="none"/>
        </c:marker>
      </c:pivotFmt>
      <c:pivotFmt>
        <c:idx val="22"/>
        <c:spPr>
          <a:solidFill>
            <a:schemeClr val="accent1"/>
          </a:solidFill>
          <a:ln>
            <a:noFill/>
          </a:ln>
          <a:effectLst/>
        </c:spPr>
        <c:marker>
          <c:symbol val="none"/>
        </c:marker>
      </c:pivotFmt>
      <c:pivotFmt>
        <c:idx val="23"/>
        <c:spPr>
          <a:solidFill>
            <a:schemeClr val="accent1"/>
          </a:solidFill>
          <a:ln>
            <a:noFill/>
          </a:ln>
          <a:effectLst/>
        </c:spPr>
        <c:marker>
          <c:symbol val="none"/>
        </c:marker>
      </c:pivotFmt>
      <c:pivotFmt>
        <c:idx val="24"/>
        <c:spPr>
          <a:solidFill>
            <a:schemeClr val="accent1"/>
          </a:solidFill>
          <a:ln>
            <a:noFill/>
          </a:ln>
          <a:effectLst/>
        </c:spPr>
        <c:marker>
          <c:symbol val="none"/>
        </c:marker>
      </c:pivotFmt>
      <c:pivotFmt>
        <c:idx val="25"/>
        <c:spPr>
          <a:solidFill>
            <a:schemeClr val="accent1"/>
          </a:solidFill>
          <a:ln>
            <a:noFill/>
          </a:ln>
          <a:effectLst/>
        </c:spPr>
        <c:marker>
          <c:symbol val="none"/>
        </c:marker>
      </c:pivotFmt>
      <c:pivotFmt>
        <c:idx val="26"/>
        <c:spPr>
          <a:solidFill>
            <a:schemeClr val="accent1"/>
          </a:solidFill>
          <a:ln>
            <a:noFill/>
          </a:ln>
          <a:effectLst/>
        </c:spPr>
        <c:marker>
          <c:symbol val="none"/>
        </c:marker>
      </c:pivotFmt>
      <c:pivotFmt>
        <c:idx val="27"/>
        <c:spPr>
          <a:solidFill>
            <a:schemeClr val="accent1"/>
          </a:solidFill>
          <a:ln>
            <a:noFill/>
          </a:ln>
          <a:effectLst/>
        </c:spPr>
        <c:marker>
          <c:symbol val="none"/>
        </c:marker>
      </c:pivotFmt>
      <c:pivotFmt>
        <c:idx val="28"/>
        <c:spPr>
          <a:solidFill>
            <a:schemeClr val="accent1"/>
          </a:solidFill>
          <a:ln>
            <a:noFill/>
          </a:ln>
          <a:effectLst/>
        </c:spPr>
        <c:marker>
          <c:symbol val="none"/>
        </c:marker>
      </c:pivotFmt>
      <c:pivotFmt>
        <c:idx val="29"/>
        <c:spPr>
          <a:solidFill>
            <a:schemeClr val="accent1"/>
          </a:solidFill>
          <a:ln>
            <a:noFill/>
          </a:ln>
          <a:effectLst/>
        </c:spPr>
        <c:marker>
          <c:symbol val="none"/>
        </c:marker>
      </c:pivotFmt>
      <c:pivotFmt>
        <c:idx val="30"/>
        <c:spPr>
          <a:solidFill>
            <a:schemeClr val="accent1"/>
          </a:solidFill>
          <a:ln>
            <a:noFill/>
          </a:ln>
          <a:effectLst/>
        </c:spPr>
        <c:marker>
          <c:symbol val="none"/>
        </c:marker>
      </c:pivotFmt>
      <c:pivotFmt>
        <c:idx val="31"/>
        <c:spPr>
          <a:solidFill>
            <a:schemeClr val="accent1"/>
          </a:solidFill>
          <a:ln>
            <a:noFill/>
          </a:ln>
          <a:effectLst/>
        </c:spPr>
        <c:marker>
          <c:symbol val="none"/>
        </c:marker>
      </c:pivotFmt>
      <c:pivotFmt>
        <c:idx val="32"/>
        <c:spPr>
          <a:solidFill>
            <a:schemeClr val="accent1"/>
          </a:solidFill>
          <a:ln>
            <a:noFill/>
          </a:ln>
          <a:effectLst/>
        </c:spPr>
        <c:marker>
          <c:symbol val="none"/>
        </c:marker>
      </c:pivotFmt>
      <c:pivotFmt>
        <c:idx val="33"/>
        <c:spPr>
          <a:solidFill>
            <a:schemeClr val="accent1"/>
          </a:solidFill>
          <a:ln>
            <a:noFill/>
          </a:ln>
          <a:effectLst/>
        </c:spPr>
        <c:marker>
          <c:symbol val="none"/>
        </c:marker>
      </c:pivotFmt>
      <c:pivotFmt>
        <c:idx val="34"/>
        <c:spPr>
          <a:solidFill>
            <a:schemeClr val="accent1"/>
          </a:solidFill>
          <a:ln>
            <a:noFill/>
          </a:ln>
          <a:effectLst/>
        </c:spPr>
        <c:marker>
          <c:symbol val="none"/>
        </c:marker>
      </c:pivotFmt>
      <c:pivotFmt>
        <c:idx val="35"/>
        <c:spPr>
          <a:solidFill>
            <a:schemeClr val="accent1"/>
          </a:solidFill>
          <a:ln>
            <a:noFill/>
          </a:ln>
          <a:effectLst/>
        </c:spPr>
        <c:marker>
          <c:symbol val="none"/>
        </c:marker>
      </c:pivotFmt>
      <c:pivotFmt>
        <c:idx val="36"/>
        <c:spPr>
          <a:solidFill>
            <a:schemeClr val="accent1"/>
          </a:solidFill>
          <a:ln>
            <a:noFill/>
          </a:ln>
          <a:effectLst/>
        </c:spPr>
        <c:marker>
          <c:symbol val="none"/>
        </c:marker>
      </c:pivotFmt>
      <c:pivotFmt>
        <c:idx val="37"/>
        <c:spPr>
          <a:solidFill>
            <a:schemeClr val="accent1"/>
          </a:solidFill>
          <a:ln>
            <a:noFill/>
          </a:ln>
          <a:effectLst/>
        </c:spPr>
        <c:marker>
          <c:symbol val="none"/>
        </c:marker>
      </c:pivotFmt>
      <c:pivotFmt>
        <c:idx val="38"/>
        <c:spPr>
          <a:solidFill>
            <a:schemeClr val="accent1"/>
          </a:solidFill>
          <a:ln>
            <a:noFill/>
          </a:ln>
          <a:effectLst/>
        </c:spPr>
        <c:marker>
          <c:symbol val="none"/>
        </c:marker>
      </c:pivotFmt>
      <c:pivotFmt>
        <c:idx val="39"/>
        <c:spPr>
          <a:solidFill>
            <a:schemeClr val="accent1"/>
          </a:solidFill>
          <a:ln>
            <a:noFill/>
          </a:ln>
          <a:effectLst/>
        </c:spPr>
        <c:marker>
          <c:symbol val="none"/>
        </c:marker>
      </c:pivotFmt>
      <c:pivotFmt>
        <c:idx val="40"/>
        <c:spPr>
          <a:solidFill>
            <a:schemeClr val="accent1"/>
          </a:solidFill>
          <a:ln>
            <a:noFill/>
          </a:ln>
          <a:effectLst/>
        </c:spPr>
        <c:marker>
          <c:symbol val="none"/>
        </c:marker>
      </c:pivotFmt>
      <c:pivotFmt>
        <c:idx val="41"/>
        <c:spPr>
          <a:solidFill>
            <a:schemeClr val="accent1"/>
          </a:solidFill>
          <a:ln>
            <a:noFill/>
          </a:ln>
          <a:effectLst/>
        </c:spPr>
        <c:marker>
          <c:symbol val="none"/>
        </c:marker>
      </c:pivotFmt>
      <c:pivotFmt>
        <c:idx val="42"/>
        <c:spPr>
          <a:solidFill>
            <a:schemeClr val="accent1"/>
          </a:solidFill>
          <a:ln>
            <a:noFill/>
          </a:ln>
          <a:effectLst/>
        </c:spPr>
        <c:marker>
          <c:symbol val="none"/>
        </c:marker>
      </c:pivotFmt>
      <c:pivotFmt>
        <c:idx val="43"/>
        <c:spPr>
          <a:solidFill>
            <a:schemeClr val="accent1"/>
          </a:solidFill>
          <a:ln>
            <a:noFill/>
          </a:ln>
          <a:effectLst/>
        </c:spPr>
        <c:marker>
          <c:symbol val="none"/>
        </c:marker>
      </c:pivotFmt>
      <c:pivotFmt>
        <c:idx val="44"/>
        <c:spPr>
          <a:solidFill>
            <a:schemeClr val="accent1"/>
          </a:solidFill>
          <a:ln>
            <a:noFill/>
          </a:ln>
          <a:effectLst/>
        </c:spPr>
        <c:marker>
          <c:symbol val="none"/>
        </c:marker>
      </c:pivotFmt>
      <c:pivotFmt>
        <c:idx val="45"/>
        <c:spPr>
          <a:solidFill>
            <a:schemeClr val="accent1"/>
          </a:solidFill>
          <a:ln>
            <a:noFill/>
          </a:ln>
          <a:effectLst/>
        </c:spPr>
        <c:marker>
          <c:symbol val="none"/>
        </c:marker>
      </c:pivotFmt>
      <c:pivotFmt>
        <c:idx val="46"/>
        <c:spPr>
          <a:solidFill>
            <a:schemeClr val="accent1"/>
          </a:solidFill>
          <a:ln>
            <a:noFill/>
          </a:ln>
          <a:effectLst/>
        </c:spPr>
        <c:marker>
          <c:symbol val="none"/>
        </c:marker>
      </c:pivotFmt>
      <c:pivotFmt>
        <c:idx val="47"/>
        <c:spPr>
          <a:solidFill>
            <a:schemeClr val="accent1"/>
          </a:solidFill>
          <a:ln>
            <a:noFill/>
          </a:ln>
          <a:effectLst/>
        </c:spPr>
        <c:marker>
          <c:symbol val="none"/>
        </c:marker>
      </c:pivotFmt>
      <c:pivotFmt>
        <c:idx val="48"/>
        <c:spPr>
          <a:solidFill>
            <a:schemeClr val="accent1"/>
          </a:solidFill>
          <a:ln>
            <a:noFill/>
          </a:ln>
          <a:effectLst/>
        </c:spPr>
        <c:marker>
          <c:symbol val="none"/>
        </c:marker>
      </c:pivotFmt>
    </c:pivotFmts>
    <c:plotArea>
      <c:layout/>
      <c:barChart>
        <c:barDir val="col"/>
        <c:grouping val="clustered"/>
        <c:varyColors val="0"/>
        <c:ser>
          <c:idx val="0"/>
          <c:order val="0"/>
          <c:tx>
            <c:strRef>
              <c:f>Sheet5!$B$3:$B$4</c:f>
              <c:strCache>
                <c:ptCount val="1"/>
                <c:pt idx="0">
                  <c:v>12:01:00 AM</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Sheet5!$B$5:$B$9</c:f>
              <c:numCache>
                <c:formatCode>General</c:formatCode>
                <c:ptCount val="4"/>
                <c:pt idx="0">
                  <c:v>2</c:v>
                </c:pt>
              </c:numCache>
            </c:numRef>
          </c:val>
          <c:extLst>
            <c:ext xmlns:c16="http://schemas.microsoft.com/office/drawing/2014/chart" uri="{C3380CC4-5D6E-409C-BE32-E72D297353CC}">
              <c16:uniqueId val="{00000000-E160-4ACC-A6E4-C1BCE01CF7BA}"/>
            </c:ext>
          </c:extLst>
        </c:ser>
        <c:ser>
          <c:idx val="1"/>
          <c:order val="1"/>
          <c:tx>
            <c:strRef>
              <c:f>Sheet5!$C$3:$C$4</c:f>
              <c:strCache>
                <c:ptCount val="1"/>
                <c:pt idx="0">
                  <c:v>12:15:00 AM</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Sheet5!$C$5:$C$9</c:f>
              <c:numCache>
                <c:formatCode>General</c:formatCode>
                <c:ptCount val="4"/>
                <c:pt idx="0">
                  <c:v>1</c:v>
                </c:pt>
              </c:numCache>
            </c:numRef>
          </c:val>
          <c:extLst>
            <c:ext xmlns:c16="http://schemas.microsoft.com/office/drawing/2014/chart" uri="{C3380CC4-5D6E-409C-BE32-E72D297353CC}">
              <c16:uniqueId val="{00000001-E160-4ACC-A6E4-C1BCE01CF7BA}"/>
            </c:ext>
          </c:extLst>
        </c:ser>
        <c:ser>
          <c:idx val="2"/>
          <c:order val="2"/>
          <c:tx>
            <c:strRef>
              <c:f>Sheet5!$D$3:$D$4</c:f>
              <c:strCache>
                <c:ptCount val="1"/>
                <c:pt idx="0">
                  <c:v>12:21:00 AM</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Sheet5!$D$5:$D$9</c:f>
              <c:numCache>
                <c:formatCode>General</c:formatCode>
                <c:ptCount val="4"/>
                <c:pt idx="1">
                  <c:v>2</c:v>
                </c:pt>
              </c:numCache>
            </c:numRef>
          </c:val>
          <c:extLst>
            <c:ext xmlns:c16="http://schemas.microsoft.com/office/drawing/2014/chart" uri="{C3380CC4-5D6E-409C-BE32-E72D297353CC}">
              <c16:uniqueId val="{00000002-E160-4ACC-A6E4-C1BCE01CF7BA}"/>
            </c:ext>
          </c:extLst>
        </c:ser>
        <c:ser>
          <c:idx val="3"/>
          <c:order val="3"/>
          <c:tx>
            <c:strRef>
              <c:f>Sheet5!$E$3:$E$4</c:f>
              <c:strCache>
                <c:ptCount val="1"/>
                <c:pt idx="0">
                  <c:v>4:01:00 PM</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Sheet5!$E$5:$E$9</c:f>
              <c:numCache>
                <c:formatCode>General</c:formatCode>
                <c:ptCount val="4"/>
                <c:pt idx="2">
                  <c:v>15</c:v>
                </c:pt>
              </c:numCache>
            </c:numRef>
          </c:val>
          <c:extLst>
            <c:ext xmlns:c16="http://schemas.microsoft.com/office/drawing/2014/chart" uri="{C3380CC4-5D6E-409C-BE32-E72D297353CC}">
              <c16:uniqueId val="{00000003-E160-4ACC-A6E4-C1BCE01CF7BA}"/>
            </c:ext>
          </c:extLst>
        </c:ser>
        <c:ser>
          <c:idx val="4"/>
          <c:order val="4"/>
          <c:tx>
            <c:strRef>
              <c:f>Sheet5!$F$3:$F$4</c:f>
              <c:strCache>
                <c:ptCount val="1"/>
                <c:pt idx="0">
                  <c:v>4:02:00 PM</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Sheet5!$F$5:$F$9</c:f>
              <c:numCache>
                <c:formatCode>General</c:formatCode>
                <c:ptCount val="4"/>
                <c:pt idx="2">
                  <c:v>2</c:v>
                </c:pt>
              </c:numCache>
            </c:numRef>
          </c:val>
          <c:extLst>
            <c:ext xmlns:c16="http://schemas.microsoft.com/office/drawing/2014/chart" uri="{C3380CC4-5D6E-409C-BE32-E72D297353CC}">
              <c16:uniqueId val="{00000004-E160-4ACC-A6E4-C1BCE01CF7BA}"/>
            </c:ext>
          </c:extLst>
        </c:ser>
        <c:ser>
          <c:idx val="5"/>
          <c:order val="5"/>
          <c:tx>
            <c:strRef>
              <c:f>Sheet5!$G$3:$G$4</c:f>
              <c:strCache>
                <c:ptCount val="1"/>
                <c:pt idx="0">
                  <c:v>4:03:00 PM</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Sheet5!$G$5:$G$9</c:f>
              <c:numCache>
                <c:formatCode>General</c:formatCode>
                <c:ptCount val="4"/>
                <c:pt idx="2">
                  <c:v>20</c:v>
                </c:pt>
              </c:numCache>
            </c:numRef>
          </c:val>
          <c:extLst>
            <c:ext xmlns:c16="http://schemas.microsoft.com/office/drawing/2014/chart" uri="{C3380CC4-5D6E-409C-BE32-E72D297353CC}">
              <c16:uniqueId val="{00000005-E160-4ACC-A6E4-C1BCE01CF7BA}"/>
            </c:ext>
          </c:extLst>
        </c:ser>
        <c:ser>
          <c:idx val="6"/>
          <c:order val="6"/>
          <c:tx>
            <c:strRef>
              <c:f>Sheet5!$H$3:$H$4</c:f>
              <c:strCache>
                <c:ptCount val="1"/>
                <c:pt idx="0">
                  <c:v>4:04:00 PM</c:v>
                </c:pt>
              </c:strCache>
            </c:strRef>
          </c:tx>
          <c:spPr>
            <a:solidFill>
              <a:schemeClr val="accent1">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Sheet5!$H$5:$H$9</c:f>
              <c:numCache>
                <c:formatCode>General</c:formatCode>
                <c:ptCount val="4"/>
                <c:pt idx="2">
                  <c:v>2</c:v>
                </c:pt>
              </c:numCache>
            </c:numRef>
          </c:val>
          <c:extLst>
            <c:ext xmlns:c16="http://schemas.microsoft.com/office/drawing/2014/chart" uri="{C3380CC4-5D6E-409C-BE32-E72D297353CC}">
              <c16:uniqueId val="{00000006-E160-4ACC-A6E4-C1BCE01CF7BA}"/>
            </c:ext>
          </c:extLst>
        </c:ser>
        <c:ser>
          <c:idx val="7"/>
          <c:order val="7"/>
          <c:tx>
            <c:strRef>
              <c:f>Sheet5!$I$3:$I$4</c:f>
              <c:strCache>
                <c:ptCount val="1"/>
                <c:pt idx="0">
                  <c:v>4:05:00 PM</c:v>
                </c:pt>
              </c:strCache>
            </c:strRef>
          </c:tx>
          <c:spPr>
            <a:solidFill>
              <a:schemeClr val="accent2">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Sheet5!$I$5:$I$9</c:f>
              <c:numCache>
                <c:formatCode>General</c:formatCode>
                <c:ptCount val="4"/>
                <c:pt idx="2">
                  <c:v>3</c:v>
                </c:pt>
              </c:numCache>
            </c:numRef>
          </c:val>
          <c:extLst>
            <c:ext xmlns:c16="http://schemas.microsoft.com/office/drawing/2014/chart" uri="{C3380CC4-5D6E-409C-BE32-E72D297353CC}">
              <c16:uniqueId val="{00000007-E160-4ACC-A6E4-C1BCE01CF7BA}"/>
            </c:ext>
          </c:extLst>
        </c:ser>
        <c:ser>
          <c:idx val="8"/>
          <c:order val="8"/>
          <c:tx>
            <c:strRef>
              <c:f>Sheet5!$J$3:$J$4</c:f>
              <c:strCache>
                <c:ptCount val="1"/>
                <c:pt idx="0">
                  <c:v>8:00:00 PM</c:v>
                </c:pt>
              </c:strCache>
            </c:strRef>
          </c:tx>
          <c:spPr>
            <a:solidFill>
              <a:schemeClr val="accent3">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Sheet5!$J$5:$J$9</c:f>
              <c:numCache>
                <c:formatCode>General</c:formatCode>
                <c:ptCount val="4"/>
                <c:pt idx="3">
                  <c:v>5</c:v>
                </c:pt>
              </c:numCache>
            </c:numRef>
          </c:val>
          <c:extLst>
            <c:ext xmlns:c16="http://schemas.microsoft.com/office/drawing/2014/chart" uri="{C3380CC4-5D6E-409C-BE32-E72D297353CC}">
              <c16:uniqueId val="{00000008-E160-4ACC-A6E4-C1BCE01CF7BA}"/>
            </c:ext>
          </c:extLst>
        </c:ser>
        <c:ser>
          <c:idx val="9"/>
          <c:order val="9"/>
          <c:tx>
            <c:strRef>
              <c:f>Sheet5!$K$3:$K$4</c:f>
              <c:strCache>
                <c:ptCount val="1"/>
                <c:pt idx="0">
                  <c:v>8:30:00 PM</c:v>
                </c:pt>
              </c:strCache>
            </c:strRef>
          </c:tx>
          <c:spPr>
            <a:solidFill>
              <a:schemeClr val="accent4">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Sheet5!$K$5:$K$9</c:f>
              <c:numCache>
                <c:formatCode>General</c:formatCode>
                <c:ptCount val="4"/>
                <c:pt idx="3">
                  <c:v>9</c:v>
                </c:pt>
              </c:numCache>
            </c:numRef>
          </c:val>
          <c:extLst>
            <c:ext xmlns:c16="http://schemas.microsoft.com/office/drawing/2014/chart" uri="{C3380CC4-5D6E-409C-BE32-E72D297353CC}">
              <c16:uniqueId val="{00000009-E160-4ACC-A6E4-C1BCE01CF7BA}"/>
            </c:ext>
          </c:extLst>
        </c:ser>
        <c:ser>
          <c:idx val="10"/>
          <c:order val="10"/>
          <c:tx>
            <c:strRef>
              <c:f>Sheet5!$L$3:$L$4</c:f>
              <c:strCache>
                <c:ptCount val="1"/>
                <c:pt idx="0">
                  <c:v>8:31:00 PM</c:v>
                </c:pt>
              </c:strCache>
            </c:strRef>
          </c:tx>
          <c:spPr>
            <a:solidFill>
              <a:schemeClr val="accent5">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Sheet5!$L$5:$L$9</c:f>
              <c:numCache>
                <c:formatCode>General</c:formatCode>
                <c:ptCount val="4"/>
                <c:pt idx="3">
                  <c:v>13</c:v>
                </c:pt>
              </c:numCache>
            </c:numRef>
          </c:val>
          <c:extLst>
            <c:ext xmlns:c16="http://schemas.microsoft.com/office/drawing/2014/chart" uri="{C3380CC4-5D6E-409C-BE32-E72D297353CC}">
              <c16:uniqueId val="{0000000A-E160-4ACC-A6E4-C1BCE01CF7BA}"/>
            </c:ext>
          </c:extLst>
        </c:ser>
        <c:ser>
          <c:idx val="11"/>
          <c:order val="11"/>
          <c:tx>
            <c:strRef>
              <c:f>Sheet5!$M$3:$M$4</c:f>
              <c:strCache>
                <c:ptCount val="1"/>
                <c:pt idx="0">
                  <c:v>8:35:00 PM</c:v>
                </c:pt>
              </c:strCache>
            </c:strRef>
          </c:tx>
          <c:spPr>
            <a:solidFill>
              <a:schemeClr val="accent6">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Sheet5!$M$5:$M$9</c:f>
              <c:numCache>
                <c:formatCode>General</c:formatCode>
                <c:ptCount val="4"/>
                <c:pt idx="3">
                  <c:v>25</c:v>
                </c:pt>
              </c:numCache>
            </c:numRef>
          </c:val>
          <c:extLst>
            <c:ext xmlns:c16="http://schemas.microsoft.com/office/drawing/2014/chart" uri="{C3380CC4-5D6E-409C-BE32-E72D297353CC}">
              <c16:uniqueId val="{0000000B-E160-4ACC-A6E4-C1BCE01CF7BA}"/>
            </c:ext>
          </c:extLst>
        </c:ser>
        <c:ser>
          <c:idx val="12"/>
          <c:order val="12"/>
          <c:tx>
            <c:strRef>
              <c:f>Sheet5!$N$3:$N$4</c:f>
              <c:strCache>
                <c:ptCount val="1"/>
                <c:pt idx="0">
                  <c:v>8:45:00 PM</c:v>
                </c:pt>
              </c:strCache>
            </c:strRef>
          </c:tx>
          <c:spPr>
            <a:solidFill>
              <a:schemeClr val="accent1">
                <a:lumMod val="80000"/>
                <a:lumOff val="2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Sheet5!$N$5:$N$9</c:f>
              <c:numCache>
                <c:formatCode>General</c:formatCode>
                <c:ptCount val="4"/>
                <c:pt idx="3">
                  <c:v>1</c:v>
                </c:pt>
              </c:numCache>
            </c:numRef>
          </c:val>
          <c:extLst>
            <c:ext xmlns:c16="http://schemas.microsoft.com/office/drawing/2014/chart" uri="{C3380CC4-5D6E-409C-BE32-E72D297353CC}">
              <c16:uniqueId val="{0000000C-E160-4ACC-A6E4-C1BCE01CF7BA}"/>
            </c:ext>
          </c:extLst>
        </c:ser>
        <c:ser>
          <c:idx val="13"/>
          <c:order val="13"/>
          <c:tx>
            <c:strRef>
              <c:f>Sheet5!$O$3:$O$4</c:f>
              <c:strCache>
                <c:ptCount val="1"/>
                <c:pt idx="0">
                  <c:v>10:21:00 PM</c:v>
                </c:pt>
              </c:strCache>
            </c:strRef>
          </c:tx>
          <c:spPr>
            <a:solidFill>
              <a:schemeClr val="accent2">
                <a:lumMod val="80000"/>
                <a:lumOff val="2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Sheet5!$O$5:$O$9</c:f>
              <c:numCache>
                <c:formatCode>General</c:formatCode>
                <c:ptCount val="4"/>
                <c:pt idx="1">
                  <c:v>2</c:v>
                </c:pt>
              </c:numCache>
            </c:numRef>
          </c:val>
          <c:extLst>
            <c:ext xmlns:c16="http://schemas.microsoft.com/office/drawing/2014/chart" uri="{C3380CC4-5D6E-409C-BE32-E72D297353CC}">
              <c16:uniqueId val="{0000000D-E160-4ACC-A6E4-C1BCE01CF7BA}"/>
            </c:ext>
          </c:extLst>
        </c:ser>
        <c:ser>
          <c:idx val="14"/>
          <c:order val="14"/>
          <c:tx>
            <c:strRef>
              <c:f>Sheet5!$P$3:$P$4</c:f>
              <c:strCache>
                <c:ptCount val="1"/>
                <c:pt idx="0">
                  <c:v>11:21:00 PM</c:v>
                </c:pt>
              </c:strCache>
            </c:strRef>
          </c:tx>
          <c:spPr>
            <a:solidFill>
              <a:schemeClr val="accent3">
                <a:lumMod val="80000"/>
                <a:lumOff val="2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Sheet5!$P$5:$P$9</c:f>
              <c:numCache>
                <c:formatCode>General</c:formatCode>
                <c:ptCount val="4"/>
                <c:pt idx="1">
                  <c:v>4</c:v>
                </c:pt>
              </c:numCache>
            </c:numRef>
          </c:val>
          <c:extLst>
            <c:ext xmlns:c16="http://schemas.microsoft.com/office/drawing/2014/chart" uri="{C3380CC4-5D6E-409C-BE32-E72D297353CC}">
              <c16:uniqueId val="{0000000E-E160-4ACC-A6E4-C1BCE01CF7BA}"/>
            </c:ext>
          </c:extLst>
        </c:ser>
        <c:ser>
          <c:idx val="15"/>
          <c:order val="15"/>
          <c:tx>
            <c:strRef>
              <c:f>Sheet5!$Q$3:$Q$4</c:f>
              <c:strCache>
                <c:ptCount val="1"/>
                <c:pt idx="0">
                  <c:v>1/1/1900 0:21</c:v>
                </c:pt>
              </c:strCache>
            </c:strRef>
          </c:tx>
          <c:spPr>
            <a:solidFill>
              <a:schemeClr val="accent4">
                <a:lumMod val="80000"/>
                <a:lumOff val="2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Sheet5!$A$5:$A$9</c:f>
              <c:strCache>
                <c:ptCount val="4"/>
                <c:pt idx="0">
                  <c:v>Attacker</c:v>
                </c:pt>
                <c:pt idx="1">
                  <c:v>Malware-1</c:v>
                </c:pt>
                <c:pt idx="2">
                  <c:v>Scoop-2</c:v>
                </c:pt>
                <c:pt idx="3">
                  <c:v>Spyware-2</c:v>
                </c:pt>
              </c:strCache>
            </c:strRef>
          </c:cat>
          <c:val>
            <c:numRef>
              <c:f>Sheet5!$Q$5:$Q$9</c:f>
              <c:numCache>
                <c:formatCode>General</c:formatCode>
                <c:ptCount val="4"/>
                <c:pt idx="1">
                  <c:v>7</c:v>
                </c:pt>
              </c:numCache>
            </c:numRef>
          </c:val>
          <c:extLst>
            <c:ext xmlns:c16="http://schemas.microsoft.com/office/drawing/2014/chart" uri="{C3380CC4-5D6E-409C-BE32-E72D297353CC}">
              <c16:uniqueId val="{0000000F-E160-4ACC-A6E4-C1BCE01CF7BA}"/>
            </c:ext>
          </c:extLst>
        </c:ser>
        <c:dLbls>
          <c:dLblPos val="outEnd"/>
          <c:showLegendKey val="0"/>
          <c:showVal val="1"/>
          <c:showCatName val="0"/>
          <c:showSerName val="0"/>
          <c:showPercent val="0"/>
          <c:showBubbleSize val="0"/>
        </c:dLbls>
        <c:gapWidth val="444"/>
        <c:overlap val="-90"/>
        <c:axId val="482783896"/>
        <c:axId val="371335952"/>
      </c:barChart>
      <c:catAx>
        <c:axId val="4827838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371335952"/>
        <c:crosses val="autoZero"/>
        <c:auto val="1"/>
        <c:lblAlgn val="ctr"/>
        <c:lblOffset val="100"/>
        <c:noMultiLvlLbl val="0"/>
      </c:catAx>
      <c:valAx>
        <c:axId val="371335952"/>
        <c:scaling>
          <c:orientation val="minMax"/>
        </c:scaling>
        <c:delete val="1"/>
        <c:axPos val="l"/>
        <c:numFmt formatCode="General" sourceLinked="1"/>
        <c:majorTickMark val="none"/>
        <c:minorTickMark val="none"/>
        <c:tickLblPos val="nextTo"/>
        <c:crossAx val="4827838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3F974-BB90-4059-9901-8147A3A63439}" type="datetimeFigureOut">
              <a:rPr lang="en-US" smtClean="0"/>
              <a:pPr/>
              <a:t>6/25/2018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55FBB6-509D-433A-BC0A-FC2E7C728BAD}" type="slidenum">
              <a:rPr lang="en-US" smtClean="0"/>
              <a:pPr/>
              <a:t>‹#›</a:t>
            </a:fld>
            <a:endParaRPr lang="en-US"/>
          </a:p>
        </p:txBody>
      </p:sp>
    </p:spTree>
    <p:extLst>
      <p:ext uri="{BB962C8B-B14F-4D97-AF65-F5344CB8AC3E}">
        <p14:creationId xmlns:p14="http://schemas.microsoft.com/office/powerpoint/2010/main" val="39733806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84200" y="849313"/>
            <a:ext cx="5689600" cy="32004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155010" y="4236396"/>
            <a:ext cx="6414557"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262549"/>
      </p:ext>
    </p:extLst>
  </p:cSld>
  <p:clrMap bg1="lt1" tx1="dk1" bg2="lt2" tx2="dk2" accent1="accent1" accent2="accent2" accent3="accent3" accent4="accent4" accent5="accent5" accent6="accent6" hlink="hlink" folHlink="folHlink"/>
  <p:hf hdr="0" ftr="0" dt="0"/>
  <p:notesStyle>
    <a:lvl1pPr marL="171450" indent="-171450" algn="l" defTabSz="914400" rtl="0" eaLnBrk="1" latinLnBrk="0" hangingPunct="1">
      <a:lnSpc>
        <a:spcPct val="95000"/>
      </a:lnSpc>
      <a:spcBef>
        <a:spcPts val="800"/>
      </a:spcBef>
      <a:spcAft>
        <a:spcPts val="600"/>
      </a:spcAft>
      <a:buClr>
        <a:schemeClr val="accent2"/>
      </a:buClr>
      <a:buFont typeface="Wingdings" pitchFamily="2" charset="2"/>
      <a:buChar char="§"/>
      <a:defRPr sz="1400" kern="1200">
        <a:solidFill>
          <a:schemeClr val="tx1"/>
        </a:solidFill>
        <a:latin typeface="+mn-lt"/>
        <a:ea typeface="+mn-ea"/>
        <a:cs typeface="+mn-cs"/>
      </a:defRPr>
    </a:lvl1pPr>
    <a:lvl2pPr marL="339725" indent="-165100"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2pPr>
    <a:lvl3pPr marL="457200" indent="-117475"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3pPr>
    <a:lvl4pPr marL="574675" indent="-117475"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4pPr>
    <a:lvl5pPr marL="739775" indent="-165100"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2074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is Semi-Structure</a:t>
            </a:r>
            <a:r>
              <a:rPr lang="en-US" baseline="0" dirty="0"/>
              <a:t> because the structure part is only time-stamp, IP address, standards for vlog.  But most of it is unstructured.   This explains why the unstructured part is growing.</a:t>
            </a:r>
            <a:endParaRPr lang="en-US" dirty="0"/>
          </a:p>
          <a:p>
            <a:endParaRPr lang="en-US" dirty="0"/>
          </a:p>
          <a:p>
            <a:r>
              <a:rPr lang="en-US" dirty="0"/>
              <a:t>Most Unstructured Data are:</a:t>
            </a:r>
          </a:p>
          <a:p>
            <a:pPr lvl="1"/>
            <a:r>
              <a:rPr lang="en-US" dirty="0"/>
              <a:t>Social Media Data with Personal Credit Card Information</a:t>
            </a:r>
          </a:p>
          <a:p>
            <a:pPr lvl="1"/>
            <a:r>
              <a:rPr lang="en-US" dirty="0"/>
              <a:t>Geo-Location (semi-structured and unstructured)</a:t>
            </a:r>
            <a:r>
              <a:rPr lang="en-US" baseline="0" dirty="0"/>
              <a:t> – where is the credit card been used</a:t>
            </a:r>
          </a:p>
          <a:p>
            <a:pPr lvl="1"/>
            <a:r>
              <a:rPr lang="en-US" baseline="0" dirty="0"/>
              <a:t>Emails with attachments and links to bad list of URLs</a:t>
            </a:r>
          </a:p>
          <a:p>
            <a:pPr marL="174625" lvl="1" indent="0">
              <a:buNone/>
            </a:pPr>
            <a:endParaRPr lang="en-US" baseline="0" dirty="0"/>
          </a:p>
          <a:p>
            <a:pPr lvl="1"/>
            <a:endParaRPr lang="en-US" dirty="0"/>
          </a:p>
          <a:p>
            <a:endParaRPr lang="en-US" dirty="0"/>
          </a:p>
        </p:txBody>
      </p:sp>
    </p:spTree>
    <p:extLst>
      <p:ext uri="{BB962C8B-B14F-4D97-AF65-F5344CB8AC3E}">
        <p14:creationId xmlns:p14="http://schemas.microsoft.com/office/powerpoint/2010/main" val="483157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is Semi-Structure</a:t>
            </a:r>
            <a:r>
              <a:rPr lang="en-US" baseline="0" dirty="0"/>
              <a:t> because the structure part is only time-stamp, IP address, standards for vlog.  But most of it is unstructured.   This explains why the unstructured part is growing.</a:t>
            </a:r>
            <a:endParaRPr lang="en-US" dirty="0"/>
          </a:p>
          <a:p>
            <a:endParaRPr lang="en-US" dirty="0"/>
          </a:p>
          <a:p>
            <a:r>
              <a:rPr lang="en-US" dirty="0"/>
              <a:t>Most Unstructured Data are:</a:t>
            </a:r>
          </a:p>
          <a:p>
            <a:pPr lvl="1"/>
            <a:r>
              <a:rPr lang="en-US" dirty="0"/>
              <a:t>Social Media Data with Personal Credit Card Information</a:t>
            </a:r>
          </a:p>
          <a:p>
            <a:pPr lvl="1"/>
            <a:r>
              <a:rPr lang="en-US" dirty="0"/>
              <a:t>Geo-Location (semi-structured and unstructured)</a:t>
            </a:r>
            <a:r>
              <a:rPr lang="en-US" baseline="0" dirty="0"/>
              <a:t> – where is the credit card been used</a:t>
            </a:r>
          </a:p>
          <a:p>
            <a:pPr lvl="1"/>
            <a:r>
              <a:rPr lang="en-US" baseline="0" dirty="0"/>
              <a:t>Emails with attachments and links to bad list of URLs</a:t>
            </a:r>
          </a:p>
          <a:p>
            <a:pPr marL="174625" lvl="1" indent="0">
              <a:buNone/>
            </a:pPr>
            <a:endParaRPr lang="en-US" baseline="0" dirty="0"/>
          </a:p>
          <a:p>
            <a:pPr lvl="1"/>
            <a:endParaRPr lang="en-US" dirty="0"/>
          </a:p>
          <a:p>
            <a:endParaRPr lang="en-US" dirty="0"/>
          </a:p>
        </p:txBody>
      </p:sp>
    </p:spTree>
    <p:extLst>
      <p:ext uri="{BB962C8B-B14F-4D97-AF65-F5344CB8AC3E}">
        <p14:creationId xmlns:p14="http://schemas.microsoft.com/office/powerpoint/2010/main" val="100669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Clr>
                <a:schemeClr val="accent5"/>
              </a:buClr>
              <a:buFont typeface="Wingdings" panose="05000000000000000000" pitchFamily="2" charset="2"/>
              <a:buChar char="§"/>
            </a:pPr>
            <a:r>
              <a:rPr lang="en-US" dirty="0"/>
              <a:t>Ne</a:t>
            </a:r>
            <a:r>
              <a:rPr lang="en-US" sz="1800" dirty="0"/>
              <a:t>xt gen cyber security systems – Logs, structured, unstructured semi-structured data from internal and external sources</a:t>
            </a:r>
          </a:p>
          <a:p>
            <a:pPr marL="174625" lvl="1" indent="0">
              <a:buClr>
                <a:schemeClr val="accent5"/>
              </a:buClr>
              <a:buFont typeface="Wingdings" panose="05000000000000000000" pitchFamily="2" charset="2"/>
              <a:buNone/>
            </a:pPr>
            <a:endParaRPr lang="en-US" sz="1800" dirty="0"/>
          </a:p>
          <a:p>
            <a:pPr lvl="1">
              <a:buClr>
                <a:schemeClr val="accent5"/>
              </a:buClr>
              <a:buFont typeface="Wingdings" panose="05000000000000000000" pitchFamily="2" charset="2"/>
              <a:buChar char="§"/>
            </a:pPr>
            <a:endParaRPr lang="en-US" sz="1800" dirty="0"/>
          </a:p>
          <a:p>
            <a:pPr marL="574675" lvl="1" indent="-293688">
              <a:lnSpc>
                <a:spcPct val="95000"/>
              </a:lnSpc>
              <a:spcBef>
                <a:spcPct val="20000"/>
              </a:spcBef>
              <a:spcAft>
                <a:spcPts val="800"/>
              </a:spcAft>
              <a:buClr>
                <a:schemeClr val="accent5"/>
              </a:buClr>
              <a:buFont typeface="Wingdings" panose="05000000000000000000" pitchFamily="2" charset="2"/>
              <a:buChar char="§"/>
            </a:pPr>
            <a:r>
              <a:rPr lang="en-US" sz="1800" dirty="0"/>
              <a:t>Ability to scale to petabytes</a:t>
            </a:r>
          </a:p>
          <a:p>
            <a:pPr marL="574675" lvl="1" indent="-293688">
              <a:lnSpc>
                <a:spcPct val="95000"/>
              </a:lnSpc>
              <a:spcBef>
                <a:spcPct val="20000"/>
              </a:spcBef>
              <a:spcAft>
                <a:spcPts val="800"/>
              </a:spcAft>
              <a:buClr>
                <a:schemeClr val="accent5"/>
              </a:buClr>
              <a:buFont typeface="Wingdings" panose="05000000000000000000" pitchFamily="2" charset="2"/>
              <a:buChar char="§"/>
            </a:pPr>
            <a:r>
              <a:rPr lang="en-US" sz="1800" b="1" i="1" dirty="0"/>
              <a:t>Blend</a:t>
            </a:r>
            <a:r>
              <a:rPr lang="en-US" sz="1800" dirty="0"/>
              <a:t> all data sources </a:t>
            </a:r>
            <a:r>
              <a:rPr lang="en-US" sz="1800" b="1" i="1" dirty="0"/>
              <a:t>at scale </a:t>
            </a:r>
            <a:r>
              <a:rPr lang="en-US" sz="1800" dirty="0"/>
              <a:t>and making it ready for correlation across desperate sources.</a:t>
            </a:r>
          </a:p>
          <a:p>
            <a:pPr marL="574675" lvl="1" indent="-293688">
              <a:lnSpc>
                <a:spcPct val="95000"/>
              </a:lnSpc>
              <a:spcBef>
                <a:spcPct val="20000"/>
              </a:spcBef>
              <a:spcAft>
                <a:spcPts val="800"/>
              </a:spcAft>
              <a:buClr>
                <a:schemeClr val="accent5"/>
              </a:buClr>
              <a:buFont typeface="Wingdings" panose="05000000000000000000" pitchFamily="2" charset="2"/>
              <a:buChar char="§"/>
            </a:pPr>
            <a:r>
              <a:rPr lang="en-US" sz="1800" dirty="0"/>
              <a:t>Ability to setup automated alerts </a:t>
            </a:r>
          </a:p>
          <a:p>
            <a:pPr lvl="1">
              <a:buClr>
                <a:schemeClr val="accent5"/>
              </a:buClr>
              <a:buFont typeface="Wingdings" panose="05000000000000000000" pitchFamily="2" charset="2"/>
              <a:buChar char="§"/>
            </a:pPr>
            <a:endParaRPr lang="en-US" sz="1800" dirty="0"/>
          </a:p>
          <a:p>
            <a:pPr marL="0" indent="0">
              <a:buNone/>
            </a:pPr>
            <a:endParaRPr lang="en-US" dirty="0"/>
          </a:p>
        </p:txBody>
      </p:sp>
    </p:spTree>
    <p:extLst>
      <p:ext uri="{BB962C8B-B14F-4D97-AF65-F5344CB8AC3E}">
        <p14:creationId xmlns:p14="http://schemas.microsoft.com/office/powerpoint/2010/main" val="3102872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aseline="0" dirty="0">
                <a:latin typeface="Calibri" charset="0"/>
              </a:rPr>
              <a:t>Pentaho automatic Meta Data Injection and support MapReduce allow customer to leverage the data lake using Hadoop or </a:t>
            </a:r>
            <a:r>
              <a:rPr lang="en-US" baseline="0" dirty="0" err="1">
                <a:latin typeface="Calibri" charset="0"/>
              </a:rPr>
              <a:t>NoSql</a:t>
            </a:r>
            <a:r>
              <a:rPr lang="en-US" baseline="0" dirty="0">
                <a:latin typeface="Calibri" charset="0"/>
              </a:rPr>
              <a:t>.  The parsing and meta data management is the hardest part of data lake process and Pentaho can automate this process for you</a:t>
            </a:r>
          </a:p>
          <a:p>
            <a:endParaRPr lang="en-US" baseline="0" dirty="0">
              <a:latin typeface="Calibri" charset="0"/>
            </a:endParaRPr>
          </a:p>
          <a:p>
            <a:r>
              <a:rPr lang="en-US" baseline="0" dirty="0">
                <a:latin typeface="Calibri" charset="0"/>
              </a:rPr>
              <a:t>In addition to bringing data to the data lake.   It’s also important to take advantage of Advanced Analytics in the process by integrating algorithms in Hadoop to help detect cyber intrusions and potential threats</a:t>
            </a:r>
          </a:p>
          <a:p>
            <a:endParaRPr lang="en-US" baseline="0" dirty="0">
              <a:latin typeface="Calibri" charset="0"/>
            </a:endParaRPr>
          </a:p>
          <a:p>
            <a:r>
              <a:rPr lang="en-US" baseline="0" dirty="0">
                <a:latin typeface="Calibri" charset="0"/>
              </a:rPr>
              <a:t>We can also blend data from SIEM, HCM and External </a:t>
            </a:r>
            <a:r>
              <a:rPr lang="en-US" baseline="0" dirty="0" err="1">
                <a:latin typeface="Calibri" charset="0"/>
              </a:rPr>
              <a:t>Watchlist</a:t>
            </a:r>
            <a:r>
              <a:rPr lang="en-US" baseline="0" dirty="0">
                <a:latin typeface="Calibri" charset="0"/>
              </a:rPr>
              <a:t> for Cyber Security 360 view.</a:t>
            </a:r>
          </a:p>
        </p:txBody>
      </p:sp>
      <p:sp>
        <p:nvSpPr>
          <p:cNvPr id="54276"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MS PGothic" pitchFamily="34" charset="-128"/>
              </a:defRPr>
            </a:lvl1pPr>
            <a:lvl2pPr marL="742950" indent="-285750" eaLnBrk="0" hangingPunct="0">
              <a:spcBef>
                <a:spcPct val="30000"/>
              </a:spcBef>
              <a:defRPr sz="1200">
                <a:solidFill>
                  <a:schemeClr val="tx1"/>
                </a:solidFill>
                <a:latin typeface="Calibri" pitchFamily="34" charset="0"/>
                <a:ea typeface="MS PGothic" pitchFamily="34" charset="-128"/>
              </a:defRPr>
            </a:lvl2pPr>
            <a:lvl3pPr marL="1143000" indent="-228600" eaLnBrk="0" hangingPunct="0">
              <a:spcBef>
                <a:spcPct val="30000"/>
              </a:spcBef>
              <a:defRPr sz="1200">
                <a:solidFill>
                  <a:schemeClr val="tx1"/>
                </a:solidFill>
                <a:latin typeface="Calibri" pitchFamily="34" charset="0"/>
                <a:ea typeface="MS PGothic" pitchFamily="34" charset="-128"/>
              </a:defRPr>
            </a:lvl3pPr>
            <a:lvl4pPr marL="1600200" indent="-228600" eaLnBrk="0" hangingPunct="0">
              <a:spcBef>
                <a:spcPct val="30000"/>
              </a:spcBef>
              <a:defRPr sz="1200">
                <a:solidFill>
                  <a:schemeClr val="tx1"/>
                </a:solidFill>
                <a:latin typeface="Calibri" pitchFamily="34" charset="0"/>
                <a:ea typeface="MS PGothic" pitchFamily="34" charset="-128"/>
              </a:defRPr>
            </a:lvl4pPr>
            <a:lvl5pPr marL="2057400" indent="-228600" eaLnBrk="0" hangingPunct="0">
              <a:spcBef>
                <a:spcPct val="30000"/>
              </a:spcBef>
              <a:defRPr sz="1200">
                <a:solidFill>
                  <a:schemeClr val="tx1"/>
                </a:solidFill>
                <a:latin typeface="Calibri" pitchFamily="34" charset="0"/>
                <a:ea typeface="MS PGothic"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MS PGothic"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MS PGothic"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MS PGothic"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MS PGothic" pitchFamily="34" charset="-128"/>
              </a:defRPr>
            </a:lvl9pPr>
          </a:lstStyle>
          <a:p>
            <a:pPr eaLnBrk="1" hangingPunct="1">
              <a:spcBef>
                <a:spcPct val="0"/>
              </a:spcBef>
            </a:pPr>
            <a:fld id="{5314CA83-217E-4BEF-9B04-BFAC0DD6ABAE}" type="slidenum">
              <a:rPr lang="en-US" altLang="en-US" smtClean="0"/>
              <a:pPr eaLnBrk="1" hangingPunct="1">
                <a:spcBef>
                  <a:spcPct val="0"/>
                </a:spcBef>
              </a:pPr>
              <a:t>13</a:t>
            </a:fld>
            <a:endParaRPr lang="en-US" altLang="en-US"/>
          </a:p>
        </p:txBody>
      </p:sp>
    </p:spTree>
    <p:extLst>
      <p:ext uri="{BB962C8B-B14F-4D97-AF65-F5344CB8AC3E}">
        <p14:creationId xmlns:p14="http://schemas.microsoft.com/office/powerpoint/2010/main" val="2373741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5891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aseline="0" dirty="0">
                <a:latin typeface="Calibri" charset="0"/>
              </a:rPr>
              <a:t>Pentaho automatic Meta Data Injection and support MapReduce allow customer to leverage the data lake using Hadoop or </a:t>
            </a:r>
            <a:r>
              <a:rPr lang="en-US" baseline="0" dirty="0" err="1">
                <a:latin typeface="Calibri" charset="0"/>
              </a:rPr>
              <a:t>NoSql</a:t>
            </a:r>
            <a:r>
              <a:rPr lang="en-US" baseline="0" dirty="0">
                <a:latin typeface="Calibri" charset="0"/>
              </a:rPr>
              <a:t>.  The parsing and meta data management is the hardest part of data lake process and Pentaho can automate this process for you</a:t>
            </a:r>
          </a:p>
          <a:p>
            <a:endParaRPr lang="en-US" baseline="0" dirty="0">
              <a:latin typeface="Calibri" charset="0"/>
            </a:endParaRPr>
          </a:p>
          <a:p>
            <a:r>
              <a:rPr lang="en-US" baseline="0" dirty="0">
                <a:latin typeface="Calibri" charset="0"/>
              </a:rPr>
              <a:t>In addition to bringing data to the data lake.   It’s also important to take advantage of Advanced Analytics in the process by integrating algorithms in Hadoop to help detect cyber intrusions and potential threats</a:t>
            </a:r>
          </a:p>
          <a:p>
            <a:endParaRPr lang="en-US" baseline="0" dirty="0">
              <a:latin typeface="Calibri" charset="0"/>
            </a:endParaRPr>
          </a:p>
          <a:p>
            <a:r>
              <a:rPr lang="en-US" baseline="0" dirty="0">
                <a:latin typeface="Calibri" charset="0"/>
              </a:rPr>
              <a:t>We can also blend data from SIEM, HCM and External </a:t>
            </a:r>
            <a:r>
              <a:rPr lang="en-US" baseline="0" dirty="0" err="1">
                <a:latin typeface="Calibri" charset="0"/>
              </a:rPr>
              <a:t>Watchlist</a:t>
            </a:r>
            <a:r>
              <a:rPr lang="en-US" baseline="0" dirty="0">
                <a:latin typeface="Calibri" charset="0"/>
              </a:rPr>
              <a:t> for Cyber Security 360 view.</a:t>
            </a:r>
          </a:p>
        </p:txBody>
      </p:sp>
      <p:sp>
        <p:nvSpPr>
          <p:cNvPr id="54276"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MS PGothic" pitchFamily="34" charset="-128"/>
              </a:defRPr>
            </a:lvl1pPr>
            <a:lvl2pPr marL="742950" indent="-285750" eaLnBrk="0" hangingPunct="0">
              <a:spcBef>
                <a:spcPct val="30000"/>
              </a:spcBef>
              <a:defRPr sz="1200">
                <a:solidFill>
                  <a:schemeClr val="tx1"/>
                </a:solidFill>
                <a:latin typeface="Calibri" pitchFamily="34" charset="0"/>
                <a:ea typeface="MS PGothic" pitchFamily="34" charset="-128"/>
              </a:defRPr>
            </a:lvl2pPr>
            <a:lvl3pPr marL="1143000" indent="-228600" eaLnBrk="0" hangingPunct="0">
              <a:spcBef>
                <a:spcPct val="30000"/>
              </a:spcBef>
              <a:defRPr sz="1200">
                <a:solidFill>
                  <a:schemeClr val="tx1"/>
                </a:solidFill>
                <a:latin typeface="Calibri" pitchFamily="34" charset="0"/>
                <a:ea typeface="MS PGothic" pitchFamily="34" charset="-128"/>
              </a:defRPr>
            </a:lvl3pPr>
            <a:lvl4pPr marL="1600200" indent="-228600" eaLnBrk="0" hangingPunct="0">
              <a:spcBef>
                <a:spcPct val="30000"/>
              </a:spcBef>
              <a:defRPr sz="1200">
                <a:solidFill>
                  <a:schemeClr val="tx1"/>
                </a:solidFill>
                <a:latin typeface="Calibri" pitchFamily="34" charset="0"/>
                <a:ea typeface="MS PGothic" pitchFamily="34" charset="-128"/>
              </a:defRPr>
            </a:lvl4pPr>
            <a:lvl5pPr marL="2057400" indent="-228600" eaLnBrk="0" hangingPunct="0">
              <a:spcBef>
                <a:spcPct val="30000"/>
              </a:spcBef>
              <a:defRPr sz="1200">
                <a:solidFill>
                  <a:schemeClr val="tx1"/>
                </a:solidFill>
                <a:latin typeface="Calibri" pitchFamily="34" charset="0"/>
                <a:ea typeface="MS PGothic"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MS PGothic"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MS PGothic"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MS PGothic"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MS PGothic" pitchFamily="34" charset="-128"/>
              </a:defRPr>
            </a:lvl9pPr>
          </a:lstStyle>
          <a:p>
            <a:pPr eaLnBrk="1" hangingPunct="1">
              <a:spcBef>
                <a:spcPct val="0"/>
              </a:spcBef>
            </a:pPr>
            <a:fld id="{5314CA83-217E-4BEF-9B04-BFAC0DD6ABAE}" type="slidenum">
              <a:rPr lang="en-US" altLang="en-US" smtClean="0"/>
              <a:pPr eaLnBrk="1" hangingPunct="1">
                <a:spcBef>
                  <a:spcPct val="0"/>
                </a:spcBef>
              </a:pPr>
              <a:t>15</a:t>
            </a:fld>
            <a:endParaRPr lang="en-US" altLang="en-US"/>
          </a:p>
        </p:txBody>
      </p:sp>
    </p:spTree>
    <p:extLst>
      <p:ext uri="{BB962C8B-B14F-4D97-AF65-F5344CB8AC3E}">
        <p14:creationId xmlns:p14="http://schemas.microsoft.com/office/powerpoint/2010/main" val="449600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ingestion, unstructured,</a:t>
            </a:r>
            <a:r>
              <a:rPr lang="en-US" baseline="0" dirty="0"/>
              <a:t> semi-structured and unstructured</a:t>
            </a:r>
            <a:r>
              <a:rPr lang="en-US" dirty="0"/>
              <a:t> is just bringing the data from a data source into Pentaho.</a:t>
            </a:r>
          </a:p>
          <a:p>
            <a:r>
              <a:rPr lang="en-US" dirty="0"/>
              <a:t>Parse Logs is </a:t>
            </a:r>
            <a:r>
              <a:rPr lang="en-US" baseline="0" dirty="0"/>
              <a:t>doing meta data injection.  Enrich the data is blending data like employee, geo-location, device, </a:t>
            </a:r>
            <a:r>
              <a:rPr lang="en-US" baseline="0" dirty="0" err="1"/>
              <a:t>etc</a:t>
            </a:r>
            <a:r>
              <a:rPr lang="en-US" baseline="0" dirty="0"/>
              <a:t>….</a:t>
            </a:r>
          </a:p>
          <a:p>
            <a:r>
              <a:rPr lang="en-US" baseline="0" dirty="0"/>
              <a:t>Advanced Analytics is leveraging Weka to do intrusion behavior and anomaly detection.</a:t>
            </a:r>
          </a:p>
          <a:p>
            <a:r>
              <a:rPr lang="en-US" baseline="0" dirty="0"/>
              <a:t>Once an attack is detect, Pentaho can do real time alerting.</a:t>
            </a:r>
          </a:p>
          <a:p>
            <a:r>
              <a:rPr lang="en-US" baseline="0" dirty="0"/>
              <a:t>Modeling?</a:t>
            </a:r>
          </a:p>
          <a:p>
            <a:r>
              <a:rPr lang="en-US" baseline="0" dirty="0"/>
              <a:t>Create reports to communicate Cyber Attack activities and analysis to help with decision.</a:t>
            </a:r>
          </a:p>
          <a:p>
            <a:r>
              <a:rPr lang="en-US" baseline="0" dirty="0"/>
              <a:t>Decision will create better Security &amp; Governance.</a:t>
            </a:r>
            <a:endParaRPr lang="en-US" dirty="0"/>
          </a:p>
        </p:txBody>
      </p:sp>
    </p:spTree>
    <p:extLst>
      <p:ext uri="{BB962C8B-B14F-4D97-AF65-F5344CB8AC3E}">
        <p14:creationId xmlns:p14="http://schemas.microsoft.com/office/powerpoint/2010/main" val="2517087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fontScale="55000" lnSpcReduction="20000"/>
          </a:bodyPr>
          <a:lstStyle/>
          <a:p>
            <a:pPr marL="0" indent="0">
              <a:buNone/>
            </a:pPr>
            <a:r>
              <a:rPr lang="en-US" sz="1400" b="1" kern="1200" dirty="0">
                <a:solidFill>
                  <a:schemeClr val="tx1"/>
                </a:solidFill>
                <a:effectLst/>
                <a:latin typeface="+mn-lt"/>
                <a:ea typeface="+mn-ea"/>
                <a:cs typeface="+mn-cs"/>
              </a:rPr>
              <a:t>BT</a:t>
            </a:r>
          </a:p>
          <a:p>
            <a:r>
              <a:rPr lang="en-US" sz="1400" kern="1200" dirty="0">
                <a:solidFill>
                  <a:schemeClr val="tx1"/>
                </a:solidFill>
                <a:effectLst/>
                <a:latin typeface="+mn-lt"/>
                <a:ea typeface="+mn-ea"/>
                <a:cs typeface="+mn-cs"/>
              </a:rPr>
              <a:t>BT Assure Cyber offers comprehensive and fully integrated cyber security for large </a:t>
            </a:r>
            <a:r>
              <a:rPr lang="en-US" sz="1400" kern="1200" dirty="0" err="1">
                <a:solidFill>
                  <a:schemeClr val="tx1"/>
                </a:solidFill>
                <a:effectLst/>
                <a:latin typeface="+mn-lt"/>
                <a:ea typeface="+mn-ea"/>
                <a:cs typeface="+mn-cs"/>
              </a:rPr>
              <a:t>organisations</a:t>
            </a:r>
            <a:r>
              <a:rPr lang="en-US" sz="1400" kern="1200" dirty="0">
                <a:solidFill>
                  <a:schemeClr val="tx1"/>
                </a:solidFill>
                <a:effectLst/>
                <a:latin typeface="+mn-lt"/>
                <a:ea typeface="+mn-ea"/>
                <a:cs typeface="+mn-cs"/>
              </a:rPr>
              <a:t> with complex security needs including the UK Ministry of </a:t>
            </a:r>
            <a:r>
              <a:rPr lang="en-US" sz="1400" kern="1200" dirty="0" err="1">
                <a:solidFill>
                  <a:schemeClr val="tx1"/>
                </a:solidFill>
                <a:effectLst/>
                <a:latin typeface="+mn-lt"/>
                <a:ea typeface="+mn-ea"/>
                <a:cs typeface="+mn-cs"/>
              </a:rPr>
              <a:t>Defence</a:t>
            </a:r>
            <a:r>
              <a:rPr lang="en-US" sz="1400" kern="1200" dirty="0">
                <a:solidFill>
                  <a:schemeClr val="tx1"/>
                </a:solidFill>
                <a:effectLst/>
                <a:latin typeface="+mn-lt"/>
                <a:ea typeface="+mn-ea"/>
                <a:cs typeface="+mn-cs"/>
              </a:rPr>
              <a:t> and other corporate and government customers. UK Government Communications HQ (GCHQ) and other sources claim cyber breaches cost the global economy hundreds of billions of dollars annually.</a:t>
            </a:r>
          </a:p>
          <a:p>
            <a:pPr lvl="0"/>
            <a:r>
              <a:rPr lang="en-US" sz="1400" kern="1200" dirty="0">
                <a:solidFill>
                  <a:schemeClr val="tx1"/>
                </a:solidFill>
                <a:effectLst/>
                <a:latin typeface="+mn-lt"/>
                <a:ea typeface="+mn-ea"/>
                <a:cs typeface="+mn-cs"/>
              </a:rPr>
              <a:t>Previously BT Assure Cyber could only integrate relational data sources, which meant that its customers’ big data sources were not being harvested to detect potential security breaches. By embedding Pentaho, event data and telemetry from a rich variety of data sources including business systems, sensors, traditional security controls and advanced detection tools are all integrated and </a:t>
            </a:r>
            <a:r>
              <a:rPr lang="en-US" sz="1400" kern="1200" dirty="0" err="1">
                <a:solidFill>
                  <a:schemeClr val="tx1"/>
                </a:solidFill>
                <a:effectLst/>
                <a:latin typeface="+mn-lt"/>
                <a:ea typeface="+mn-ea"/>
                <a:cs typeface="+mn-cs"/>
              </a:rPr>
              <a:t>analysed</a:t>
            </a:r>
            <a:r>
              <a:rPr lang="en-US" sz="1400" kern="1200" dirty="0">
                <a:solidFill>
                  <a:schemeClr val="tx1"/>
                </a:solidFill>
                <a:effectLst/>
                <a:latin typeface="+mn-lt"/>
                <a:ea typeface="+mn-ea"/>
                <a:cs typeface="+mn-cs"/>
              </a:rPr>
              <a:t>. Incidents that previously would have taken days or weeks to investigate and respond to, can now be identified and acted upon immediately.</a:t>
            </a:r>
          </a:p>
          <a:p>
            <a:pPr marL="0" lvl="0" indent="0">
              <a:buNone/>
            </a:pPr>
            <a:r>
              <a:rPr lang="en-US" sz="1400" b="1" kern="1200" dirty="0">
                <a:solidFill>
                  <a:schemeClr val="tx1"/>
                </a:solidFill>
                <a:effectLst/>
                <a:latin typeface="+mn-lt"/>
                <a:ea typeface="+mn-ea"/>
                <a:cs typeface="+mn-cs"/>
              </a:rPr>
              <a:t>The Disruptive Insight</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BT knew that data variety and unpredictability was a mounting problem, but as an ‘Oracle shop’ with a relational heritage, they could not see an obvious way to solve it – customers all have different data landscapes depending on their individual needs, and BT must cater to all. BT started to tackle this by introducing the Hadoop framework. However, relying on Hadoop’s native, immature tools like </a:t>
            </a:r>
            <a:r>
              <a:rPr lang="en-US" sz="1400" kern="1200" dirty="0" err="1">
                <a:solidFill>
                  <a:schemeClr val="tx1"/>
                </a:solidFill>
                <a:effectLst/>
                <a:latin typeface="+mn-lt"/>
                <a:ea typeface="+mn-ea"/>
                <a:cs typeface="+mn-cs"/>
              </a:rPr>
              <a:t>Sqoop</a:t>
            </a:r>
            <a:r>
              <a:rPr lang="en-US" sz="1400" kern="1200" dirty="0">
                <a:solidFill>
                  <a:schemeClr val="tx1"/>
                </a:solidFill>
                <a:effectLst/>
                <a:latin typeface="+mn-lt"/>
                <a:ea typeface="+mn-ea"/>
                <a:cs typeface="+mn-cs"/>
              </a:rPr>
              <a:t>, Flume, </a:t>
            </a:r>
            <a:r>
              <a:rPr lang="en-US" sz="1400" kern="1200" dirty="0" err="1">
                <a:solidFill>
                  <a:schemeClr val="tx1"/>
                </a:solidFill>
                <a:effectLst/>
                <a:latin typeface="+mn-lt"/>
                <a:ea typeface="+mn-ea"/>
                <a:cs typeface="+mn-cs"/>
              </a:rPr>
              <a:t>Oozie</a:t>
            </a:r>
            <a:r>
              <a:rPr lang="en-US" sz="1400" kern="1200" dirty="0">
                <a:solidFill>
                  <a:schemeClr val="tx1"/>
                </a:solidFill>
                <a:effectLst/>
                <a:latin typeface="+mn-lt"/>
                <a:ea typeface="+mn-ea"/>
                <a:cs typeface="+mn-cs"/>
              </a:rPr>
              <a:t>, Kafka to integrate and </a:t>
            </a:r>
            <a:r>
              <a:rPr lang="en-US" sz="1400" kern="1200" dirty="0" err="1">
                <a:solidFill>
                  <a:schemeClr val="tx1"/>
                </a:solidFill>
                <a:effectLst/>
                <a:latin typeface="+mn-lt"/>
                <a:ea typeface="+mn-ea"/>
                <a:cs typeface="+mn-cs"/>
              </a:rPr>
              <a:t>analyse</a:t>
            </a:r>
            <a:r>
              <a:rPr lang="en-US" sz="1400" kern="1200" dirty="0">
                <a:solidFill>
                  <a:schemeClr val="tx1"/>
                </a:solidFill>
                <a:effectLst/>
                <a:latin typeface="+mn-lt"/>
                <a:ea typeface="+mn-ea"/>
                <a:cs typeface="+mn-cs"/>
              </a:rPr>
              <a:t> the data proved massively difficult, time-consuming and risky</a:t>
            </a:r>
          </a:p>
          <a:p>
            <a:r>
              <a:rPr lang="en-US" sz="1400" kern="1200" dirty="0">
                <a:solidFill>
                  <a:schemeClr val="tx1"/>
                </a:solidFill>
                <a:effectLst/>
                <a:latin typeface="+mn-lt"/>
                <a:ea typeface="+mn-ea"/>
                <a:cs typeface="+mn-cs"/>
              </a:rPr>
              <a:t>Pentaho convinced BT that its big data integration and analytics platform combined with a metadata approach was the only way to reliably assimilate and blend data from so many different and unpredictable sources. BT </a:t>
            </a:r>
            <a:r>
              <a:rPr lang="en-US" sz="1400" kern="1200" dirty="0" err="1">
                <a:solidFill>
                  <a:schemeClr val="tx1"/>
                </a:solidFill>
                <a:effectLst/>
                <a:latin typeface="+mn-lt"/>
                <a:ea typeface="+mn-ea"/>
                <a:cs typeface="+mn-cs"/>
              </a:rPr>
              <a:t>recognised</a:t>
            </a:r>
            <a:r>
              <a:rPr lang="en-US" sz="1400" kern="1200" dirty="0">
                <a:solidFill>
                  <a:schemeClr val="tx1"/>
                </a:solidFill>
                <a:effectLst/>
                <a:latin typeface="+mn-lt"/>
                <a:ea typeface="+mn-ea"/>
                <a:cs typeface="+mn-cs"/>
              </a:rPr>
              <a:t> that Pentaho’s visual tools provided much faster time to value with lower risk, requiring fewer </a:t>
            </a:r>
            <a:r>
              <a:rPr lang="en-US" sz="1400" kern="1200" dirty="0" err="1">
                <a:solidFill>
                  <a:schemeClr val="tx1"/>
                </a:solidFill>
                <a:effectLst/>
                <a:latin typeface="+mn-lt"/>
                <a:ea typeface="+mn-ea"/>
                <a:cs typeface="+mn-cs"/>
              </a:rPr>
              <a:t>specialised</a:t>
            </a:r>
            <a:r>
              <a:rPr lang="en-US" sz="1400" kern="1200" dirty="0">
                <a:solidFill>
                  <a:schemeClr val="tx1"/>
                </a:solidFill>
                <a:effectLst/>
                <a:latin typeface="+mn-lt"/>
                <a:ea typeface="+mn-ea"/>
                <a:cs typeface="+mn-cs"/>
              </a:rPr>
              <a:t> development resources than native Hadoop tools.</a:t>
            </a:r>
            <a:endParaRPr lang="en-US" sz="1400" b="1" kern="1200" dirty="0">
              <a:solidFill>
                <a:schemeClr val="tx1"/>
              </a:solidFill>
              <a:effectLst/>
              <a:latin typeface="+mn-lt"/>
              <a:ea typeface="+mn-ea"/>
              <a:cs typeface="+mn-cs"/>
            </a:endParaRPr>
          </a:p>
          <a:p>
            <a:pPr marL="0" indent="0">
              <a:buNone/>
            </a:pPr>
            <a:r>
              <a:rPr lang="en-US" sz="1400" b="1" kern="1200" dirty="0">
                <a:solidFill>
                  <a:schemeClr val="tx1"/>
                </a:solidFill>
                <a:effectLst/>
                <a:latin typeface="+mn-lt"/>
                <a:ea typeface="+mn-ea"/>
                <a:cs typeface="+mn-cs"/>
              </a:rPr>
              <a:t>Why the Customer Chose Pentaho</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Pentaho’s ability to handle data variety and uncertainty in a range of customer scenarios was central to winning this deal. Pentaho successfully proved its viability and offered references in many other high-stakes, complex and secure customer use cases in industries like financial services and energy.</a:t>
            </a:r>
          </a:p>
          <a:p>
            <a:r>
              <a:rPr lang="en-US" sz="1400" b="1" kern="1200" dirty="0">
                <a:solidFill>
                  <a:schemeClr val="tx1"/>
                </a:solidFill>
                <a:effectLst/>
                <a:latin typeface="+mn-lt"/>
                <a:ea typeface="+mn-ea"/>
                <a:cs typeface="+mn-cs"/>
              </a:rPr>
              <a:t>Getting the Deal Done</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single most important factor was Pentaho’s native support for Hadoop in an enterprise environment. Combined with Pentaho’s commercial flexibility to </a:t>
            </a:r>
            <a:r>
              <a:rPr lang="en-US" sz="1400" kern="1200" dirty="0" err="1">
                <a:solidFill>
                  <a:schemeClr val="tx1"/>
                </a:solidFill>
                <a:effectLst/>
                <a:latin typeface="+mn-lt"/>
                <a:ea typeface="+mn-ea"/>
                <a:cs typeface="+mn-cs"/>
              </a:rPr>
              <a:t>licence</a:t>
            </a:r>
            <a:r>
              <a:rPr lang="en-US" sz="1400" kern="1200" dirty="0">
                <a:solidFill>
                  <a:schemeClr val="tx1"/>
                </a:solidFill>
                <a:effectLst/>
                <a:latin typeface="+mn-lt"/>
                <a:ea typeface="+mn-ea"/>
                <a:cs typeface="+mn-cs"/>
              </a:rPr>
              <a:t> the platform in line with how BT charges its customers – by data volumes ingested – the ROI case finally became too compelling to resist.</a:t>
            </a:r>
            <a:endParaRPr lang="en-US" dirty="0"/>
          </a:p>
        </p:txBody>
      </p:sp>
    </p:spTree>
    <p:extLst>
      <p:ext uri="{BB962C8B-B14F-4D97-AF65-F5344CB8AC3E}">
        <p14:creationId xmlns:p14="http://schemas.microsoft.com/office/powerpoint/2010/main" val="4174668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0238" y="857250"/>
            <a:ext cx="5749925" cy="3233738"/>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892849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0238" y="857250"/>
            <a:ext cx="5749925" cy="3233738"/>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326721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Pentaho is a subsidiary</a:t>
            </a:r>
            <a:r>
              <a:rPr lang="en-US" sz="1400" baseline="0" dirty="0"/>
              <a:t> of Hitachi, a 90 billion conglomerate most recently #79 on Fortune’s Global 500 list. </a:t>
            </a:r>
          </a:p>
          <a:p>
            <a:pPr>
              <a:lnSpc>
                <a:spcPct val="90000"/>
              </a:lnSpc>
              <a:spcBef>
                <a:spcPts val="0"/>
              </a:spcBef>
              <a:spcAft>
                <a:spcPts val="1200"/>
              </a:spcAft>
            </a:pPr>
            <a:r>
              <a:rPr lang="en-US" sz="1400" dirty="0"/>
              <a:t>Pentaho was acquired as a cornerstone of Hitachi’s strategic big data analytics business </a:t>
            </a:r>
          </a:p>
          <a:p>
            <a:pPr>
              <a:lnSpc>
                <a:spcPct val="90000"/>
              </a:lnSpc>
              <a:spcBef>
                <a:spcPts val="0"/>
              </a:spcBef>
              <a:spcAft>
                <a:spcPts val="1200"/>
              </a:spcAft>
            </a:pPr>
            <a:r>
              <a:rPr lang="en-US" sz="1400" dirty="0"/>
              <a:t>Analytics engine driving Hitachi’s </a:t>
            </a:r>
            <a:r>
              <a:rPr lang="en-US" sz="1400" dirty="0" err="1"/>
              <a:t>IoT</a:t>
            </a:r>
            <a:r>
              <a:rPr lang="en-US" sz="1400" dirty="0"/>
              <a:t> initiative to power smart cities, smart industry and smart energy</a:t>
            </a:r>
          </a:p>
          <a:p>
            <a:pPr marL="171450" marR="0" lvl="0" indent="-171450" algn="l" defTabSz="914400" rtl="0" eaLnBrk="1" fontAlgn="auto" latinLnBrk="0" hangingPunct="1">
              <a:lnSpc>
                <a:spcPct val="90000"/>
              </a:lnSpc>
              <a:spcBef>
                <a:spcPts val="0"/>
              </a:spcBef>
              <a:spcAft>
                <a:spcPts val="1200"/>
              </a:spcAft>
              <a:buClr>
                <a:schemeClr val="accent2"/>
              </a:buClr>
              <a:buSzTx/>
              <a:buFont typeface="Wingdings" pitchFamily="2" charset="2"/>
              <a:buChar char="§"/>
              <a:tabLst/>
              <a:defRPr/>
            </a:pPr>
            <a:r>
              <a:rPr lang="en-US" sz="1400" baseline="0" dirty="0"/>
              <a:t>Hitachi</a:t>
            </a:r>
            <a:r>
              <a:rPr lang="en-US" sz="1400" kern="1200" dirty="0">
                <a:solidFill>
                  <a:schemeClr val="tx1"/>
                </a:solidFill>
                <a:effectLst/>
                <a:latin typeface="Calibri Regular" charset="0"/>
                <a:ea typeface="+mn-ea"/>
                <a:cs typeface="+mn-cs"/>
              </a:rPr>
              <a:t> provides digital transformation solutions</a:t>
            </a:r>
            <a:r>
              <a:rPr lang="en-US" sz="1400" kern="1200" baseline="0" dirty="0">
                <a:solidFill>
                  <a:schemeClr val="tx1"/>
                </a:solidFill>
                <a:effectLst/>
                <a:latin typeface="Calibri Regular" charset="0"/>
                <a:ea typeface="+mn-ea"/>
                <a:cs typeface="+mn-cs"/>
              </a:rPr>
              <a:t> </a:t>
            </a:r>
            <a:r>
              <a:rPr lang="en-US" sz="1400" kern="1200" dirty="0">
                <a:solidFill>
                  <a:schemeClr val="tx1"/>
                </a:solidFill>
                <a:effectLst/>
                <a:latin typeface="Calibri Regular" charset="0"/>
                <a:ea typeface="+mn-ea"/>
                <a:cs typeface="+mn-cs"/>
              </a:rPr>
              <a:t>to transform businesses in the 3 areas of Big Data, </a:t>
            </a:r>
            <a:r>
              <a:rPr lang="en-US" sz="1400" kern="1200" dirty="0" err="1">
                <a:solidFill>
                  <a:schemeClr val="tx1"/>
                </a:solidFill>
                <a:effectLst/>
                <a:latin typeface="Calibri Regular" charset="0"/>
                <a:ea typeface="+mn-ea"/>
                <a:cs typeface="+mn-cs"/>
              </a:rPr>
              <a:t>IoT</a:t>
            </a:r>
            <a:r>
              <a:rPr lang="en-US" sz="1400" kern="1200" dirty="0">
                <a:solidFill>
                  <a:schemeClr val="tx1"/>
                </a:solidFill>
                <a:effectLst/>
                <a:latin typeface="Calibri Regular" charset="0"/>
                <a:ea typeface="+mn-ea"/>
                <a:cs typeface="+mn-cs"/>
              </a:rPr>
              <a:t> and Predictive </a:t>
            </a:r>
            <a:r>
              <a:rPr lang="en-US" sz="1400" kern="1200" dirty="0" err="1">
                <a:solidFill>
                  <a:schemeClr val="tx1"/>
                </a:solidFill>
                <a:effectLst/>
                <a:latin typeface="Calibri Regular" charset="0"/>
                <a:ea typeface="+mn-ea"/>
                <a:cs typeface="+mn-cs"/>
              </a:rPr>
              <a:t>Anlytics</a:t>
            </a:r>
            <a:r>
              <a:rPr lang="en-US" sz="1400" kern="1200" dirty="0">
                <a:solidFill>
                  <a:schemeClr val="tx1"/>
                </a:solidFill>
                <a:effectLst/>
                <a:latin typeface="Calibri Regular" charset="0"/>
                <a:ea typeface="+mn-ea"/>
                <a:cs typeface="+mn-cs"/>
              </a:rPr>
              <a:t>.</a:t>
            </a:r>
          </a:p>
          <a:p>
            <a:endParaRPr lang="en-US" sz="1400" kern="1200" dirty="0">
              <a:solidFill>
                <a:schemeClr val="tx1"/>
              </a:solidFill>
              <a:effectLst/>
              <a:latin typeface="Calibri Regular" charset="0"/>
              <a:ea typeface="+mn-ea"/>
              <a:cs typeface="+mn-cs"/>
            </a:endParaRPr>
          </a:p>
          <a:p>
            <a:pPr>
              <a:lnSpc>
                <a:spcPct val="90000"/>
              </a:lnSpc>
              <a:spcBef>
                <a:spcPts val="0"/>
              </a:spcBef>
              <a:spcAft>
                <a:spcPts val="1200"/>
              </a:spcAft>
            </a:pPr>
            <a:r>
              <a:rPr lang="en-US" sz="1400" dirty="0"/>
              <a:t>http://beta.fortune.com/global500/list</a:t>
            </a:r>
          </a:p>
          <a:p>
            <a:pPr>
              <a:lnSpc>
                <a:spcPct val="90000"/>
              </a:lnSpc>
              <a:spcBef>
                <a:spcPts val="0"/>
              </a:spcBef>
              <a:spcAft>
                <a:spcPts val="1200"/>
              </a:spcAft>
            </a:pPr>
            <a:endParaRPr lang="en-US" sz="1400" dirty="0"/>
          </a:p>
          <a:p>
            <a:endParaRPr lang="en-US" sz="1400" dirty="0"/>
          </a:p>
          <a:p>
            <a:endParaRPr lang="en-US" sz="1400" dirty="0"/>
          </a:p>
          <a:p>
            <a:pPr marL="0" indent="0">
              <a:buNone/>
            </a:pPr>
            <a:endParaRPr lang="en-US" dirty="0"/>
          </a:p>
        </p:txBody>
      </p:sp>
    </p:spTree>
    <p:extLst>
      <p:ext uri="{BB962C8B-B14F-4D97-AF65-F5344CB8AC3E}">
        <p14:creationId xmlns:p14="http://schemas.microsoft.com/office/powerpoint/2010/main" val="368120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pPr marL="0" indent="0">
              <a:buNone/>
            </a:pPr>
            <a:endParaRPr lang="en-US" dirty="0"/>
          </a:p>
        </p:txBody>
      </p:sp>
    </p:spTree>
    <p:extLst>
      <p:ext uri="{BB962C8B-B14F-4D97-AF65-F5344CB8AC3E}">
        <p14:creationId xmlns:p14="http://schemas.microsoft.com/office/powerpoint/2010/main" val="2341238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pPr marL="0" indent="0">
              <a:buNone/>
            </a:pPr>
            <a:endParaRPr lang="en-US" dirty="0"/>
          </a:p>
        </p:txBody>
      </p:sp>
    </p:spTree>
    <p:extLst>
      <p:ext uri="{BB962C8B-B14F-4D97-AF65-F5344CB8AC3E}">
        <p14:creationId xmlns:p14="http://schemas.microsoft.com/office/powerpoint/2010/main" val="3109518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pPr marL="0" indent="0">
              <a:buNone/>
            </a:pPr>
            <a:endParaRPr lang="en-US" dirty="0"/>
          </a:p>
        </p:txBody>
      </p:sp>
    </p:spTree>
    <p:extLst>
      <p:ext uri="{BB962C8B-B14F-4D97-AF65-F5344CB8AC3E}">
        <p14:creationId xmlns:p14="http://schemas.microsoft.com/office/powerpoint/2010/main" val="881589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pPr marL="0" indent="0">
              <a:buNone/>
            </a:pPr>
            <a:endParaRPr lang="en-US" dirty="0"/>
          </a:p>
        </p:txBody>
      </p:sp>
    </p:spTree>
    <p:extLst>
      <p:ext uri="{BB962C8B-B14F-4D97-AF65-F5344CB8AC3E}">
        <p14:creationId xmlns:p14="http://schemas.microsoft.com/office/powerpoint/2010/main" val="4167959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pPr marL="0" indent="0">
              <a:buNone/>
            </a:pPr>
            <a:endParaRPr lang="en-US" dirty="0"/>
          </a:p>
        </p:txBody>
      </p:sp>
    </p:spTree>
    <p:extLst>
      <p:ext uri="{BB962C8B-B14F-4D97-AF65-F5344CB8AC3E}">
        <p14:creationId xmlns:p14="http://schemas.microsoft.com/office/powerpoint/2010/main" val="2031222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0238" y="857250"/>
            <a:ext cx="5749925" cy="3233738"/>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4283205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 – MAC Address, user name, computer</a:t>
            </a:r>
            <a:r>
              <a:rPr lang="en-US" baseline="0" dirty="0"/>
              <a:t> name</a:t>
            </a:r>
          </a:p>
          <a:p>
            <a:r>
              <a:rPr lang="en-US" baseline="0" dirty="0"/>
              <a:t>HR Database</a:t>
            </a:r>
            <a:endParaRPr lang="en-US" dirty="0"/>
          </a:p>
        </p:txBody>
      </p:sp>
    </p:spTree>
    <p:extLst>
      <p:ext uri="{BB962C8B-B14F-4D97-AF65-F5344CB8AC3E}">
        <p14:creationId xmlns:p14="http://schemas.microsoft.com/office/powerpoint/2010/main" val="1842854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0238" y="857250"/>
            <a:ext cx="5749925" cy="3233738"/>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727462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664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0238" y="857250"/>
            <a:ext cx="5749925" cy="3233738"/>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372289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1 Million New Cyber Threats per Day quote</a:t>
            </a:r>
            <a:r>
              <a:rPr lang="en-US" baseline="0" dirty="0"/>
              <a:t> - http://money.cnn.com/2015/04/14/technology/security/cyber-attack-hacks-security/</a:t>
            </a:r>
          </a:p>
          <a:p>
            <a:r>
              <a:rPr lang="en-US" dirty="0"/>
              <a:t>http://www.economist.com/news/business/21677639-business-protecting-against-computer-hacking-booming-cost-immaturity</a:t>
            </a:r>
          </a:p>
          <a:p>
            <a:r>
              <a:rPr lang="en-US" dirty="0"/>
              <a:t>https://securityintelligence.com/ciso-forum-2016-what-is-keeping-cisos-awake-at-night/</a:t>
            </a:r>
          </a:p>
          <a:p>
            <a:r>
              <a:rPr lang="en-US" dirty="0"/>
              <a:t>http://www-01.ibm.com/common/ssi/cgi-bin/ssialias?subtype=WH&amp;infotype=SA&amp;htmlfid=SEW03133USEN&amp;attachment=SEW03133USEN.PDF</a:t>
            </a:r>
          </a:p>
          <a:p>
            <a:endParaRPr lang="en-US" dirty="0"/>
          </a:p>
          <a:p>
            <a:endParaRPr lang="en-US" dirty="0"/>
          </a:p>
        </p:txBody>
      </p:sp>
    </p:spTree>
    <p:extLst>
      <p:ext uri="{BB962C8B-B14F-4D97-AF65-F5344CB8AC3E}">
        <p14:creationId xmlns:p14="http://schemas.microsoft.com/office/powerpoint/2010/main" val="2996703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0238" y="857250"/>
            <a:ext cx="5749925" cy="3233738"/>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485152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geographic map using the model with Google Maps visualizing two metrics:</a:t>
            </a:r>
          </a:p>
          <a:p>
            <a:pPr lvl="1"/>
            <a:r>
              <a:rPr lang="en-US" dirty="0"/>
              <a:t>Color dots by volume</a:t>
            </a:r>
          </a:p>
          <a:p>
            <a:pPr lvl="1"/>
            <a:r>
              <a:rPr lang="en-US" dirty="0"/>
              <a:t>Size dots by record count</a:t>
            </a:r>
          </a:p>
          <a:p>
            <a:endParaRPr lang="en-US" dirty="0"/>
          </a:p>
        </p:txBody>
      </p:sp>
    </p:spTree>
    <p:extLst>
      <p:ext uri="{BB962C8B-B14F-4D97-AF65-F5344CB8AC3E}">
        <p14:creationId xmlns:p14="http://schemas.microsoft.com/office/powerpoint/2010/main" val="1010667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0238" y="857250"/>
            <a:ext cx="5749925" cy="3233738"/>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6157500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30238" y="857250"/>
            <a:ext cx="5749925" cy="3233738"/>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415553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1 Million New Cyber Threats per Day quote</a:t>
            </a:r>
            <a:r>
              <a:rPr lang="en-US" baseline="0" dirty="0"/>
              <a:t> - http://money.cnn.com/2015/04/14/technology/security/cyber-attack-hacks-security/</a:t>
            </a:r>
          </a:p>
          <a:p>
            <a:r>
              <a:rPr lang="en-US" dirty="0"/>
              <a:t>http://www.economist.com/news/business/21677639-business-protecting-against-computer-hacking-booming-cost-immaturity</a:t>
            </a:r>
          </a:p>
          <a:p>
            <a:r>
              <a:rPr lang="en-US" dirty="0"/>
              <a:t>https://securityintelligence.com/ciso-forum-2016-what-is-keeping-cisos-awake-at-night/</a:t>
            </a:r>
          </a:p>
          <a:p>
            <a:r>
              <a:rPr lang="en-US" dirty="0"/>
              <a:t>http://www-01.ibm.com/common/ssi/cgi-bin/ssialias?subtype=WH&amp;infotype=SA&amp;htmlfid=SEW03133USEN&amp;attachment=SEW03133USEN.PDF</a:t>
            </a:r>
          </a:p>
        </p:txBody>
      </p:sp>
    </p:spTree>
    <p:extLst>
      <p:ext uri="{BB962C8B-B14F-4D97-AF65-F5344CB8AC3E}">
        <p14:creationId xmlns:p14="http://schemas.microsoft.com/office/powerpoint/2010/main" val="2044898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238408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1888431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1160182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1107213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log</a:t>
            </a:r>
            <a:r>
              <a:rPr lang="en-US" baseline="0" dirty="0"/>
              <a:t> is an accounting record of what happened in a machine or an application through time.    It’s one of the better data to analyze cyber intrusion.  </a:t>
            </a:r>
          </a:p>
          <a:p>
            <a:r>
              <a:rPr lang="en-US" baseline="0" dirty="0"/>
              <a:t>Log is a Big Data problem due to the diversity and volume of logs can be recorded in a day.   A machine can record a log per minute and can generate 1,440 logs per day.   But most company would analyze more than 1 type of log.  Sometime 3 applications of logs need to be monitored and that translates to over 4K logs per day.</a:t>
            </a:r>
          </a:p>
          <a:p>
            <a:r>
              <a:rPr lang="en-US" baseline="0" dirty="0"/>
              <a:t>When the Big Data problem stems from analyzing thousands of PC, thousands of mobile devices and even thousands of machines from 5 different data centers, the volume of logs can be generated from hundreds of millions per day to billions of logs if it takes 205 days to detect cyber intrusion.</a:t>
            </a:r>
          </a:p>
          <a:p>
            <a:endParaRPr lang="en-US" dirty="0"/>
          </a:p>
        </p:txBody>
      </p:sp>
    </p:spTree>
    <p:extLst>
      <p:ext uri="{BB962C8B-B14F-4D97-AF65-F5344CB8AC3E}">
        <p14:creationId xmlns:p14="http://schemas.microsoft.com/office/powerpoint/2010/main" val="19800014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6.jpeg"/><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6_Title Slide">
    <p:spTree>
      <p:nvGrpSpPr>
        <p:cNvPr id="1" name=""/>
        <p:cNvGrpSpPr/>
        <p:nvPr/>
      </p:nvGrpSpPr>
      <p:grpSpPr>
        <a:xfrm>
          <a:off x="0" y="0"/>
          <a:ext cx="0" cy="0"/>
          <a:chOff x="0" y="0"/>
          <a:chExt cx="0" cy="0"/>
        </a:xfrm>
      </p:grpSpPr>
      <p:pic>
        <p:nvPicPr>
          <p:cNvPr id="66" name="Picture 6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9152831" cy="5143500"/>
          </a:xfrm>
          <a:prstGeom prst="rect">
            <a:avLst/>
          </a:prstGeom>
        </p:spPr>
      </p:pic>
      <p:sp>
        <p:nvSpPr>
          <p:cNvPr id="37" name="Rectangle 36"/>
          <p:cNvSpPr/>
          <p:nvPr userDrawn="1"/>
        </p:nvSpPr>
        <p:spPr>
          <a:xfrm>
            <a:off x="0"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56" name="Subtitle 2"/>
          <p:cNvSpPr>
            <a:spLocks noGrp="1"/>
          </p:cNvSpPr>
          <p:nvPr>
            <p:ph type="subTitle" idx="1" hasCustomPrompt="1"/>
          </p:nvPr>
        </p:nvSpPr>
        <p:spPr>
          <a:xfrm>
            <a:off x="807734" y="3170478"/>
            <a:ext cx="7653702"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sp>
        <p:nvSpPr>
          <p:cNvPr id="57" name="Title 1"/>
          <p:cNvSpPr>
            <a:spLocks noGrp="1"/>
          </p:cNvSpPr>
          <p:nvPr>
            <p:ph type="ctrTitle" hasCustomPrompt="1"/>
          </p:nvPr>
        </p:nvSpPr>
        <p:spPr>
          <a:xfrm>
            <a:off x="807734" y="2296200"/>
            <a:ext cx="7653702" cy="880980"/>
          </a:xfrm>
          <a:prstGeom prst="rect">
            <a:avLst/>
          </a:prstGeom>
          <a:effectLst/>
        </p:spPr>
        <p:txBody>
          <a:bodyPr anchor="t">
            <a:noAutofit/>
          </a:bodyPr>
          <a:lstStyle>
            <a:lvl1pPr>
              <a:lnSpc>
                <a:spcPct val="100000"/>
              </a:lnSpc>
              <a:defRPr sz="2800" b="1" cap="none" baseline="0">
                <a:solidFill>
                  <a:schemeClr val="bg1"/>
                </a:solidFill>
                <a:latin typeface="+mn-lt"/>
              </a:defRPr>
            </a:lvl1pPr>
          </a:lstStyle>
          <a:p>
            <a:r>
              <a:rPr lang="en-US" dirty="0"/>
              <a:t>2 Line Hitachi Title Slide Placeholder </a:t>
            </a:r>
            <a:br>
              <a:rPr lang="en-US" dirty="0"/>
            </a:br>
            <a:r>
              <a:rPr lang="en-US" dirty="0"/>
              <a:t>2 Line Hitachi Title Slide Placeholder</a:t>
            </a:r>
          </a:p>
        </p:txBody>
      </p:sp>
      <p:sp>
        <p:nvSpPr>
          <p:cNvPr id="58" name="Text Placeholder 6"/>
          <p:cNvSpPr>
            <a:spLocks noGrp="1"/>
          </p:cNvSpPr>
          <p:nvPr>
            <p:ph type="body" sz="quarter" idx="11" hasCustomPrompt="1"/>
          </p:nvPr>
        </p:nvSpPr>
        <p:spPr>
          <a:xfrm>
            <a:off x="807733" y="4068884"/>
            <a:ext cx="5221816" cy="307777"/>
          </a:xfrm>
          <a:ln>
            <a:noFill/>
          </a:ln>
        </p:spPr>
        <p:txBody>
          <a:bodyPr anchor="t"/>
          <a:lstStyle>
            <a:lvl1pPr marL="0" indent="0">
              <a:spcBef>
                <a:spcPts val="0"/>
              </a:spcBef>
              <a:spcAft>
                <a:spcPts val="300"/>
              </a:spcAft>
              <a:buNone/>
              <a:defRPr sz="1400" b="1" baseline="0">
                <a:solidFill>
                  <a:schemeClr val="bg1"/>
                </a:solidFill>
              </a:defRPr>
            </a:lvl1pPr>
            <a:lvl2pPr marL="280987" indent="0">
              <a:buNone/>
              <a:defRPr/>
            </a:lvl2pPr>
            <a:lvl3pPr marL="574675" indent="0">
              <a:buNone/>
              <a:defRPr/>
            </a:lvl3pPr>
            <a:lvl4pPr marL="855663" indent="0">
              <a:buNone/>
              <a:defRPr/>
            </a:lvl4pPr>
            <a:lvl5pPr marL="1090613" indent="0">
              <a:buNone/>
              <a:defRPr/>
            </a:lvl5pPr>
          </a:lstStyle>
          <a:p>
            <a:pPr lvl="0"/>
            <a:r>
              <a:rPr lang="en-US" dirty="0"/>
              <a:t>Name Here</a:t>
            </a:r>
          </a:p>
        </p:txBody>
      </p:sp>
      <p:sp>
        <p:nvSpPr>
          <p:cNvPr id="79" name="Text Placeholder 8"/>
          <p:cNvSpPr>
            <a:spLocks noGrp="1"/>
          </p:cNvSpPr>
          <p:nvPr>
            <p:ph type="body" sz="quarter" idx="12" hasCustomPrompt="1"/>
          </p:nvPr>
        </p:nvSpPr>
        <p:spPr>
          <a:xfrm>
            <a:off x="807733" y="4298226"/>
            <a:ext cx="5221816" cy="461665"/>
          </a:xfrm>
          <a:ln>
            <a:noFill/>
          </a:ln>
        </p:spPr>
        <p:txBody>
          <a:bodyPr anchor="t"/>
          <a:lstStyle>
            <a:lvl1pPr marL="0" indent="0">
              <a:spcBef>
                <a:spcPts val="0"/>
              </a:spcBef>
              <a:spcAft>
                <a:spcPts val="300"/>
              </a:spcAft>
              <a:buNone/>
              <a:defRPr sz="1200">
                <a:solidFill>
                  <a:schemeClr val="bg1"/>
                </a:solidFill>
              </a:defRPr>
            </a:lvl1pPr>
            <a:lvl2pPr marL="280987" indent="0">
              <a:buNone/>
              <a:defRPr/>
            </a:lvl2pPr>
            <a:lvl3pPr marL="574675" indent="0">
              <a:buNone/>
              <a:defRPr/>
            </a:lvl3pPr>
            <a:lvl4pPr marL="855663" indent="0">
              <a:buNone/>
              <a:defRPr/>
            </a:lvl4pPr>
            <a:lvl5pPr marL="1090613" indent="0">
              <a:buNone/>
              <a:defRPr/>
            </a:lvl5pPr>
          </a:lstStyle>
          <a:p>
            <a:pPr lvl="0"/>
            <a:r>
              <a:rPr lang="en-US" dirty="0"/>
              <a:t>Title/Department</a:t>
            </a:r>
            <a:br>
              <a:rPr lang="en-US" dirty="0"/>
            </a:br>
            <a:r>
              <a:rPr lang="en-US" dirty="0"/>
              <a:t>Date</a:t>
            </a:r>
          </a:p>
        </p:txBody>
      </p:sp>
      <p:sp>
        <p:nvSpPr>
          <p:cNvPr id="39" name="TextBox 38"/>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a:rPr>
              <a:pPr/>
              <a:t>‹#›</a:t>
            </a:fld>
            <a:endParaRPr lang="en-US" sz="800" dirty="0">
              <a:solidFill>
                <a:prstClr val="white">
                  <a:alpha val="50000"/>
                </a:prstClr>
              </a:solidFill>
              <a:latin typeface="Arial"/>
            </a:endParaRPr>
          </a:p>
        </p:txBody>
      </p:sp>
      <p:sp>
        <p:nvSpPr>
          <p:cNvPr id="36" name="Rectangle 35"/>
          <p:cNvSpPr/>
          <p:nvPr userDrawn="1"/>
        </p:nvSpPr>
        <p:spPr>
          <a:xfrm>
            <a:off x="-1" y="0"/>
            <a:ext cx="9152831" cy="1487714"/>
          </a:xfrm>
          <a:prstGeom prst="rect">
            <a:avLst/>
          </a:prstGeom>
          <a:gradFill flip="none" rotWithShape="1">
            <a:gsLst>
              <a:gs pos="11000">
                <a:srgbClr val="0E1628">
                  <a:lumMod val="0"/>
                  <a:alpha val="72000"/>
                </a:srgbClr>
              </a:gs>
              <a:gs pos="100000">
                <a:srgbClr val="0D143C">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grpSp>
        <p:nvGrpSpPr>
          <p:cNvPr id="38" name="Group 37"/>
          <p:cNvGrpSpPr/>
          <p:nvPr userDrawn="1"/>
        </p:nvGrpSpPr>
        <p:grpSpPr>
          <a:xfrm>
            <a:off x="7684916" y="225821"/>
            <a:ext cx="1247901" cy="356665"/>
            <a:chOff x="2751138" y="3262313"/>
            <a:chExt cx="4665662" cy="1333500"/>
          </a:xfrm>
          <a:solidFill>
            <a:srgbClr val="FFFFFF"/>
          </a:solidFill>
        </p:grpSpPr>
        <p:sp>
          <p:nvSpPr>
            <p:cNvPr id="40"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1"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2"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3"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4"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5"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6"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7"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8"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9"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0"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1"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2"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3"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4"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5"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9"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0"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1"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2"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3"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4"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5"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grpSp>
      <p:sp>
        <p:nvSpPr>
          <p:cNvPr id="35" name="TextBox 34"/>
          <p:cNvSpPr txBox="1"/>
          <p:nvPr userDrawn="1"/>
        </p:nvSpPr>
        <p:spPr>
          <a:xfrm>
            <a:off x="7048957" y="4911221"/>
            <a:ext cx="2055371" cy="215444"/>
          </a:xfrm>
          <a:prstGeom prst="rect">
            <a:avLst/>
          </a:prstGeom>
          <a:noFill/>
        </p:spPr>
        <p:txBody>
          <a:bodyPr wrap="none" rtlCol="0">
            <a:spAutoFit/>
          </a:bodyPr>
          <a:lstStyle/>
          <a:p>
            <a:pPr algn="r"/>
            <a:r>
              <a:rPr lang="en-US" sz="800" kern="1200" dirty="0">
                <a:solidFill>
                  <a:schemeClr val="tx1">
                    <a:lumMod val="40000"/>
                    <a:lumOff val="60000"/>
                    <a:alpha val="50000"/>
                  </a:schemeClr>
                </a:solidFill>
                <a:latin typeface="+mn-lt"/>
                <a:ea typeface="+mn-ea"/>
                <a:cs typeface="+mn-cs"/>
              </a:rPr>
              <a:t>© Hitachi, Ltd. 2017. All Rights Reserved</a:t>
            </a:r>
          </a:p>
        </p:txBody>
      </p:sp>
      <p:sp>
        <p:nvSpPr>
          <p:cNvPr id="67" name="TextBox 66"/>
          <p:cNvSpPr txBox="1"/>
          <p:nvPr userDrawn="1"/>
        </p:nvSpPr>
        <p:spPr>
          <a:xfrm>
            <a:off x="7048957" y="4911221"/>
            <a:ext cx="2055371" cy="215444"/>
          </a:xfrm>
          <a:prstGeom prst="rect">
            <a:avLst/>
          </a:prstGeom>
          <a:noFill/>
        </p:spPr>
        <p:txBody>
          <a:bodyPr wrap="none" rtlCol="0">
            <a:spAutoFit/>
          </a:bodyPr>
          <a:lstStyle/>
          <a:p>
            <a:pPr algn="r"/>
            <a:r>
              <a:rPr lang="en-US" sz="800" kern="1200" dirty="0">
                <a:solidFill>
                  <a:schemeClr val="tx1">
                    <a:lumMod val="20000"/>
                    <a:lumOff val="80000"/>
                    <a:alpha val="50000"/>
                  </a:schemeClr>
                </a:solidFill>
                <a:latin typeface="+mn-lt"/>
                <a:ea typeface="+mn-ea"/>
                <a:cs typeface="+mn-cs"/>
              </a:rPr>
              <a:t>© Hitachi, Ltd. 2017. All Rights Reserved</a:t>
            </a:r>
          </a:p>
        </p:txBody>
      </p:sp>
      <p:sp>
        <p:nvSpPr>
          <p:cNvPr id="68" name="Rectangle 67"/>
          <p:cNvSpPr/>
          <p:nvPr userDrawn="1"/>
        </p:nvSpPr>
        <p:spPr>
          <a:xfrm>
            <a:off x="264160" y="4911122"/>
            <a:ext cx="5425440" cy="215444"/>
          </a:xfrm>
          <a:prstGeom prst="rect">
            <a:avLst/>
          </a:prstGeom>
        </p:spPr>
        <p:txBody>
          <a:bodyPr wrap="square">
            <a:spAutoFit/>
          </a:bodyPr>
          <a:lstStyle/>
          <a:p>
            <a:pPr marL="0" algn="l" defTabSz="914400" rtl="0" eaLnBrk="1" latinLnBrk="0" hangingPunct="1">
              <a:lnSpc>
                <a:spcPct val="100000"/>
              </a:lnSpc>
            </a:pPr>
            <a:r>
              <a:rPr lang="en-US" sz="800" b="1" kern="1200" dirty="0">
                <a:solidFill>
                  <a:schemeClr val="accent2"/>
                </a:solidFill>
                <a:latin typeface="+mn-lt"/>
                <a:ea typeface="+mn-ea"/>
                <a:cs typeface="+mn-cs"/>
              </a:rPr>
              <a:t>CONFIDENTIAL – For use by Hitachi, Ltd. employees and other audiences under NDA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648200" y="967579"/>
            <a:ext cx="3898900" cy="3684431"/>
          </a:xfrm>
          <a:prstGeom prst="rect">
            <a:avLst/>
          </a:prstGeom>
          <a:noFill/>
          <a:effectLst>
            <a:outerShdw blurRad="50800" dist="38100" dir="5400000" algn="t" rotWithShape="0">
              <a:prstClr val="black">
                <a:alpha val="40000"/>
              </a:prstClr>
            </a:outerShdw>
          </a:effectLst>
        </p:spPr>
        <p:txBody>
          <a:bodyPr/>
          <a:lstStyle/>
          <a:p>
            <a:r>
              <a:rPr lang="en-US"/>
              <a:t>Drag picture to placeholder or click icon to add</a:t>
            </a:r>
            <a:endParaRPr lang="en-US" dirty="0"/>
          </a:p>
        </p:txBody>
      </p:sp>
      <p:sp>
        <p:nvSpPr>
          <p:cNvPr id="10" name="Text Placeholder 53"/>
          <p:cNvSpPr>
            <a:spLocks noGrp="1"/>
          </p:cNvSpPr>
          <p:nvPr>
            <p:ph idx="1" hasCustomPrompt="1"/>
          </p:nvPr>
        </p:nvSpPr>
        <p:spPr>
          <a:xfrm>
            <a:off x="264160" y="967575"/>
            <a:ext cx="4130040" cy="1961306"/>
          </a:xfrm>
          <a:prstGeom prst="rect">
            <a:avLst/>
          </a:prstGeom>
        </p:spPr>
        <p:txBody>
          <a:bodyPr vert="horz" wrap="square" lIns="91440" tIns="45720" rIns="91440" bIns="45720" rtlCol="0">
            <a:sp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91440" tIns="0" rIns="91440" bIns="0" rtlCol="0" anchor="ctr">
            <a:normAutofit/>
          </a:bodyPr>
          <a:lstStyle/>
          <a:p>
            <a:pPr lvl="0"/>
            <a:r>
              <a:rPr lang="en-US" dirty="0"/>
              <a:t>Click to add 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pic>
        <p:nvPicPr>
          <p:cNvPr id="66" name="Picture 6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9152831" cy="5143500"/>
          </a:xfrm>
          <a:prstGeom prst="rect">
            <a:avLst/>
          </a:prstGeom>
        </p:spPr>
      </p:pic>
      <p:sp>
        <p:nvSpPr>
          <p:cNvPr id="37" name="Rectangle 36"/>
          <p:cNvSpPr/>
          <p:nvPr userDrawn="1"/>
        </p:nvSpPr>
        <p:spPr>
          <a:xfrm>
            <a:off x="0"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39" name="TextBox 38"/>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a:rPr>
              <a:pPr/>
              <a:t>‹#›</a:t>
            </a:fld>
            <a:endParaRPr lang="en-US" sz="800" dirty="0">
              <a:solidFill>
                <a:prstClr val="white">
                  <a:alpha val="50000"/>
                </a:prstClr>
              </a:solidFill>
              <a:latin typeface="Arial"/>
            </a:endParaRPr>
          </a:p>
        </p:txBody>
      </p:sp>
      <p:sp>
        <p:nvSpPr>
          <p:cNvPr id="36" name="Rectangle 35"/>
          <p:cNvSpPr/>
          <p:nvPr userDrawn="1"/>
        </p:nvSpPr>
        <p:spPr>
          <a:xfrm>
            <a:off x="-1" y="0"/>
            <a:ext cx="9152831" cy="1487714"/>
          </a:xfrm>
          <a:prstGeom prst="rect">
            <a:avLst/>
          </a:prstGeom>
          <a:gradFill flip="none" rotWithShape="1">
            <a:gsLst>
              <a:gs pos="11000">
                <a:srgbClr val="0E1628">
                  <a:lumMod val="0"/>
                  <a:alpha val="72000"/>
                </a:srgbClr>
              </a:gs>
              <a:gs pos="100000">
                <a:srgbClr val="0D143C">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35" name="Title 1"/>
          <p:cNvSpPr>
            <a:spLocks noGrp="1"/>
          </p:cNvSpPr>
          <p:nvPr>
            <p:ph type="ctrTitle" hasCustomPrompt="1"/>
          </p:nvPr>
        </p:nvSpPr>
        <p:spPr>
          <a:xfrm>
            <a:off x="807734" y="2296200"/>
            <a:ext cx="7653702" cy="430887"/>
          </a:xfrm>
          <a:prstGeom prst="rect">
            <a:avLst/>
          </a:prstGeom>
          <a:effectLst/>
        </p:spPr>
        <p:txBody>
          <a:bodyPr anchor="t">
            <a:spAutoFit/>
          </a:bodyPr>
          <a:lstStyle>
            <a:lvl1pPr>
              <a:lnSpc>
                <a:spcPct val="100000"/>
              </a:lnSpc>
              <a:defRPr sz="2800" b="1" cap="none" baseline="0">
                <a:solidFill>
                  <a:schemeClr val="bg1"/>
                </a:solidFill>
                <a:latin typeface="+mn-lt"/>
              </a:defRPr>
            </a:lvl1pPr>
          </a:lstStyle>
          <a:p>
            <a:r>
              <a:rPr lang="en-US"/>
              <a:t>Thank You</a:t>
            </a:r>
            <a:endParaRPr lang="en-US" dirty="0"/>
          </a:p>
        </p:txBody>
      </p:sp>
      <p:grpSp>
        <p:nvGrpSpPr>
          <p:cNvPr id="67" name="Group 66"/>
          <p:cNvGrpSpPr/>
          <p:nvPr userDrawn="1"/>
        </p:nvGrpSpPr>
        <p:grpSpPr>
          <a:xfrm>
            <a:off x="7684916" y="225821"/>
            <a:ext cx="1247901" cy="356665"/>
            <a:chOff x="2751138" y="3262313"/>
            <a:chExt cx="4665662" cy="1333500"/>
          </a:xfrm>
          <a:solidFill>
            <a:srgbClr val="FFFFFF"/>
          </a:solidFill>
        </p:grpSpPr>
        <p:sp>
          <p:nvSpPr>
            <p:cNvPr id="68"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9"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0"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1"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2"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3"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4"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5"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6"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7"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8"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0"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1"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2"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3"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4"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5"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6"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7"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8"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9"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90"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91"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grpSp>
      <p:sp>
        <p:nvSpPr>
          <p:cNvPr id="32" name="TextBox 31"/>
          <p:cNvSpPr txBox="1"/>
          <p:nvPr userDrawn="1"/>
        </p:nvSpPr>
        <p:spPr>
          <a:xfrm>
            <a:off x="7048957" y="4911221"/>
            <a:ext cx="2055371" cy="215444"/>
          </a:xfrm>
          <a:prstGeom prst="rect">
            <a:avLst/>
          </a:prstGeom>
          <a:noFill/>
        </p:spPr>
        <p:txBody>
          <a:bodyPr wrap="none" rtlCol="0">
            <a:spAutoFit/>
          </a:bodyPr>
          <a:lstStyle/>
          <a:p>
            <a:pPr algn="r"/>
            <a:r>
              <a:rPr lang="en-US" sz="800" kern="1200" dirty="0">
                <a:solidFill>
                  <a:schemeClr val="tx1">
                    <a:lumMod val="20000"/>
                    <a:lumOff val="80000"/>
                    <a:alpha val="50000"/>
                  </a:schemeClr>
                </a:solidFill>
                <a:latin typeface="+mn-lt"/>
                <a:ea typeface="+mn-ea"/>
                <a:cs typeface="+mn-cs"/>
              </a:rPr>
              <a:t>© Hitachi, Ltd. 2017. All Rights Reserved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図 2" descr="ea60_010_030_dmac [更新済み].wmf"/>
          <p:cNvPicPr preferRelativeResize="0">
            <a:picLocks noChangeAspect="1"/>
          </p:cNvPicPr>
          <p:nvPr/>
        </p:nvPicPr>
        <p:blipFill>
          <a:blip r:embed="rId2" cstate="screen"/>
          <a:stretch>
            <a:fillRect/>
          </a:stretch>
        </p:blipFill>
        <p:spPr bwMode="gray">
          <a:xfrm>
            <a:off x="3226003" y="2167156"/>
            <a:ext cx="2691994" cy="772380"/>
          </a:xfrm>
          <a:prstGeom prst="rect">
            <a:avLst/>
          </a:prstGeom>
        </p:spPr>
      </p:pic>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6" name="図 2" descr="ea60_010_030_dmac [更新済み].wmf"/>
          <p:cNvPicPr preferRelativeResize="0">
            <a:picLocks noChangeAspect="1"/>
          </p:cNvPicPr>
          <p:nvPr userDrawn="1"/>
        </p:nvPicPr>
        <p:blipFill>
          <a:blip r:embed="rId2" cstate="screen"/>
          <a:stretch>
            <a:fillRect/>
          </a:stretch>
        </p:blipFill>
        <p:spPr bwMode="gray">
          <a:xfrm>
            <a:off x="3226003" y="2167156"/>
            <a:ext cx="2691994" cy="77238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lide Title (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025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No Flare">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43687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FFC107E-9AD6-45BB-87CB-BDFD8C559A3D}"/>
              </a:ext>
            </a:extLst>
          </p:cNvPr>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30" name="think-cell Slide" r:id="rId4" imgW="180" imgH="180" progId="TCLayout.ActiveDocument.1">
                  <p:embed/>
                </p:oleObj>
              </mc:Choice>
              <mc:Fallback>
                <p:oleObj name="think-cell Slide" r:id="rId4" imgW="180" imgH="18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5" name="Picture 4"/>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9160778" cy="5143500"/>
          </a:xfrm>
          <a:prstGeom prst="rect">
            <a:avLst/>
          </a:prstGeom>
        </p:spPr>
      </p:pic>
      <p:sp>
        <p:nvSpPr>
          <p:cNvPr id="6" name="Rectangle 5"/>
          <p:cNvSpPr/>
          <p:nvPr userDrawn="1"/>
        </p:nvSpPr>
        <p:spPr>
          <a:xfrm>
            <a:off x="-40640" y="-1"/>
            <a:ext cx="9193784" cy="5179785"/>
          </a:xfrm>
          <a:prstGeom prst="rect">
            <a:avLst/>
          </a:prstGeom>
          <a:gradFill flip="none" rotWithShape="1">
            <a:gsLst>
              <a:gs pos="0">
                <a:srgbClr val="1B00D4">
                  <a:alpha val="60000"/>
                </a:srgbClr>
              </a:gs>
              <a:gs pos="100000">
                <a:srgbClr val="CC0000">
                  <a:alpha val="5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Tree>
    <p:extLst>
      <p:ext uri="{BB962C8B-B14F-4D97-AF65-F5344CB8AC3E}">
        <p14:creationId xmlns:p14="http://schemas.microsoft.com/office/powerpoint/2010/main" val="137820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ubhead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4160" y="-35787"/>
            <a:ext cx="6520607" cy="732441"/>
          </a:xfrm>
        </p:spPr>
        <p:txBody>
          <a:bodyPr/>
          <a:lstStyle/>
          <a:p>
            <a:r>
              <a:rPr lang="en-US" dirty="0"/>
              <a:t>Click to edit Master title style</a:t>
            </a:r>
          </a:p>
        </p:txBody>
      </p:sp>
      <p:sp>
        <p:nvSpPr>
          <p:cNvPr id="3" name="Text Placeholder 53"/>
          <p:cNvSpPr>
            <a:spLocks noGrp="1"/>
          </p:cNvSpPr>
          <p:nvPr>
            <p:ph idx="1" hasCustomPrompt="1"/>
          </p:nvPr>
        </p:nvSpPr>
        <p:spPr>
          <a:xfrm>
            <a:off x="264160" y="967575"/>
            <a:ext cx="8584006" cy="1961306"/>
          </a:xfrm>
          <a:prstGeom prst="rect">
            <a:avLst/>
          </a:prstGeom>
        </p:spPr>
        <p:txBody>
          <a:bodyPr vert="horz" wrap="square" lIns="91440" tIns="45720" rIns="91440" bIns="45720" rtlCol="0">
            <a:sp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0"/>
          </p:nvPr>
        </p:nvSpPr>
        <p:spPr>
          <a:xfrm>
            <a:off x="263525" y="440465"/>
            <a:ext cx="6521450" cy="338554"/>
          </a:xfrm>
        </p:spPr>
        <p:txBody>
          <a:bodyPr/>
          <a:lstStyle>
            <a:lvl1pPr>
              <a:buNone/>
              <a:defRPr sz="160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244233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Divider Slide 1">
    <p:spTree>
      <p:nvGrpSpPr>
        <p:cNvPr id="1" name=""/>
        <p:cNvGrpSpPr/>
        <p:nvPr/>
      </p:nvGrpSpPr>
      <p:grpSpPr>
        <a:xfrm>
          <a:off x="0" y="0"/>
          <a:ext cx="0" cy="0"/>
          <a:chOff x="0" y="0"/>
          <a:chExt cx="0" cy="0"/>
        </a:xfrm>
      </p:grpSpPr>
      <p:sp>
        <p:nvSpPr>
          <p:cNvPr id="4" name="Rectangle 3"/>
          <p:cNvSpPr/>
          <p:nvPr userDrawn="1"/>
        </p:nvSpPr>
        <p:spPr>
          <a:xfrm>
            <a:off x="0" y="1206500"/>
            <a:ext cx="9144000" cy="3937000"/>
          </a:xfrm>
          <a:prstGeom prst="rect">
            <a:avLst/>
          </a:prstGeom>
          <a:solidFill>
            <a:srgbClr val="094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 name="Title 1"/>
          <p:cNvSpPr>
            <a:spLocks noGrp="1"/>
          </p:cNvSpPr>
          <p:nvPr>
            <p:ph type="ctrTitle" hasCustomPrompt="1"/>
          </p:nvPr>
        </p:nvSpPr>
        <p:spPr>
          <a:xfrm>
            <a:off x="4047067" y="1627166"/>
            <a:ext cx="4633157" cy="1453141"/>
          </a:xfrm>
          <a:prstGeom prst="rect">
            <a:avLst/>
          </a:prstGeom>
          <a:effectLst/>
        </p:spPr>
        <p:txBody>
          <a:bodyPr anchor="b">
            <a:noAutofit/>
          </a:bodyPr>
          <a:lstStyle>
            <a:lvl1pPr>
              <a:lnSpc>
                <a:spcPct val="100000"/>
              </a:lnSpc>
              <a:defRPr sz="4800" b="1" cap="none" baseline="0">
                <a:solidFill>
                  <a:schemeClr val="bg1"/>
                </a:solidFill>
                <a:latin typeface="+mn-lt"/>
              </a:defRPr>
            </a:lvl1pPr>
          </a:lstStyle>
          <a:p>
            <a:r>
              <a:rPr lang="en-US" dirty="0"/>
              <a:t>Title placeholder</a:t>
            </a:r>
          </a:p>
        </p:txBody>
      </p:sp>
      <p:sp>
        <p:nvSpPr>
          <p:cNvPr id="6" name="Subtitle 2"/>
          <p:cNvSpPr>
            <a:spLocks noGrp="1"/>
          </p:cNvSpPr>
          <p:nvPr>
            <p:ph type="subTitle" idx="1" hasCustomPrompt="1"/>
          </p:nvPr>
        </p:nvSpPr>
        <p:spPr>
          <a:xfrm>
            <a:off x="4047076" y="3299833"/>
            <a:ext cx="4633157"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pic>
        <p:nvPicPr>
          <p:cNvPr id="3" name="Picture 2" descr="Dash.pn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316275"/>
            <a:ext cx="3617580" cy="4839926"/>
          </a:xfrm>
          <a:prstGeom prst="rect">
            <a:avLst/>
          </a:prstGeom>
        </p:spPr>
      </p:pic>
      <p:pic>
        <p:nvPicPr>
          <p:cNvPr id="43" name="Picture 42" descr="pentaho HGC logo CMYK.ai"/>
          <p:cNvPicPr>
            <a:picLocks noChangeAspect="1"/>
          </p:cNvPicPr>
          <p:nvPr userDrawn="1"/>
        </p:nvPicPr>
        <p:blipFill>
          <a:blip r:embed="rId3"/>
          <a:srcRect l="8065" t="26645" r="16774" b="31500"/>
          <a:stretch>
            <a:fillRect/>
          </a:stretch>
        </p:blipFill>
        <p:spPr>
          <a:xfrm>
            <a:off x="6202784" y="236388"/>
            <a:ext cx="2574407" cy="702933"/>
          </a:xfrm>
          <a:prstGeom prst="rect">
            <a:avLst/>
          </a:prstGeom>
        </p:spPr>
      </p:pic>
    </p:spTree>
    <p:extLst>
      <p:ext uri="{BB962C8B-B14F-4D97-AF65-F5344CB8AC3E}">
        <p14:creationId xmlns:p14="http://schemas.microsoft.com/office/powerpoint/2010/main" val="322186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Rectangle 5"/>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5" name="Text Placeholder 4"/>
          <p:cNvSpPr>
            <a:spLocks noGrp="1"/>
          </p:cNvSpPr>
          <p:nvPr>
            <p:ph type="body" sz="quarter" idx="10"/>
          </p:nvPr>
        </p:nvSpPr>
        <p:spPr>
          <a:xfrm>
            <a:off x="349250" y="1138421"/>
            <a:ext cx="8458200" cy="1265475"/>
          </a:xfrm>
          <a:prstGeom prst="rect">
            <a:avLst/>
          </a:prstGeom>
        </p:spPr>
        <p:txBody>
          <a:bodyPr/>
          <a:lstStyle>
            <a:lvl1pPr>
              <a:defRPr sz="1500"/>
            </a:lvl1pPr>
            <a:lvl2pPr>
              <a:defRPr sz="1500"/>
            </a:lvl2pPr>
            <a:lvl3pPr>
              <a:defRPr sz="1350"/>
            </a:lvl3pPr>
            <a:lvl4pPr>
              <a:defRPr sz="135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p:txBody>
          <a:bodyPr>
            <a:noAutofit/>
          </a:bodyPr>
          <a:lstStyle>
            <a:lvl1pPr algn="l">
              <a:defRPr sz="2400">
                <a:solidFill>
                  <a:srgbClr val="0055B8"/>
                </a:solidFill>
                <a:latin typeface="Arial"/>
                <a:ea typeface="Arial"/>
                <a:cs typeface="Arial"/>
              </a:defRPr>
            </a:lvl1pPr>
          </a:lstStyle>
          <a:p>
            <a:r>
              <a:rPr lang="en-US"/>
              <a:t>Click to edit Master title style</a:t>
            </a:r>
            <a:endParaRPr lang="en-US" dirty="0"/>
          </a:p>
        </p:txBody>
      </p:sp>
      <p:sp>
        <p:nvSpPr>
          <p:cNvPr id="4" name="Text Placeholder 3"/>
          <p:cNvSpPr>
            <a:spLocks noGrp="1"/>
          </p:cNvSpPr>
          <p:nvPr>
            <p:ph type="body" sz="quarter" idx="11"/>
          </p:nvPr>
        </p:nvSpPr>
        <p:spPr>
          <a:xfrm>
            <a:off x="349250" y="594324"/>
            <a:ext cx="8458200" cy="323890"/>
          </a:xfrm>
          <a:prstGeom prst="rect">
            <a:avLst/>
          </a:prstGeom>
        </p:spPr>
        <p:txBody>
          <a:bodyPr/>
          <a:lstStyle>
            <a:lvl1pPr>
              <a:defRPr sz="1500" b="0" baseline="0">
                <a:solidFill>
                  <a:srgbClr val="7F7F7F"/>
                </a:solidFill>
              </a:defRPr>
            </a:lvl1pPr>
          </a:lstStyle>
          <a:p>
            <a:pPr lvl="0"/>
            <a:r>
              <a:rPr lang="en-US"/>
              <a:t>Click to edit Master text styles</a:t>
            </a:r>
          </a:p>
        </p:txBody>
      </p:sp>
    </p:spTree>
    <p:extLst>
      <p:ext uri="{BB962C8B-B14F-4D97-AF65-F5344CB8AC3E}">
        <p14:creationId xmlns:p14="http://schemas.microsoft.com/office/powerpoint/2010/main" val="40010528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 name="Rectangle 5"/>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5" name="Text Placeholder 4"/>
          <p:cNvSpPr>
            <a:spLocks noGrp="1"/>
          </p:cNvSpPr>
          <p:nvPr>
            <p:ph type="body" sz="quarter" idx="10"/>
          </p:nvPr>
        </p:nvSpPr>
        <p:spPr>
          <a:xfrm>
            <a:off x="349250" y="1138421"/>
            <a:ext cx="8458200" cy="1265475"/>
          </a:xfrm>
          <a:prstGeom prst="rect">
            <a:avLst/>
          </a:prstGeom>
        </p:spPr>
        <p:txBody>
          <a:bodyPr/>
          <a:lstStyle>
            <a:lvl1pPr>
              <a:defRPr sz="1500"/>
            </a:lvl1pPr>
            <a:lvl2pPr>
              <a:defRPr sz="1500"/>
            </a:lvl2pPr>
            <a:lvl3pPr>
              <a:defRPr sz="1350"/>
            </a:lvl3pPr>
            <a:lvl4pPr>
              <a:defRPr sz="135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p:txBody>
          <a:bodyPr>
            <a:noAutofit/>
          </a:bodyPr>
          <a:lstStyle>
            <a:lvl1pPr algn="l">
              <a:defRPr sz="2400">
                <a:solidFill>
                  <a:srgbClr val="0055B8"/>
                </a:solidFill>
                <a:latin typeface="Arial"/>
                <a:ea typeface="Arial"/>
                <a:cs typeface="Arial"/>
              </a:defRPr>
            </a:lvl1pPr>
          </a:lstStyle>
          <a:p>
            <a:r>
              <a:rPr lang="en-US"/>
              <a:t>Click to edit Master title style</a:t>
            </a:r>
            <a:endParaRPr lang="en-US" dirty="0"/>
          </a:p>
        </p:txBody>
      </p:sp>
      <p:sp>
        <p:nvSpPr>
          <p:cNvPr id="4" name="Text Placeholder 3"/>
          <p:cNvSpPr>
            <a:spLocks noGrp="1"/>
          </p:cNvSpPr>
          <p:nvPr>
            <p:ph type="body" sz="quarter" idx="11"/>
          </p:nvPr>
        </p:nvSpPr>
        <p:spPr>
          <a:xfrm>
            <a:off x="349250" y="594324"/>
            <a:ext cx="8458200" cy="323890"/>
          </a:xfrm>
          <a:prstGeom prst="rect">
            <a:avLst/>
          </a:prstGeom>
        </p:spPr>
        <p:txBody>
          <a:bodyPr/>
          <a:lstStyle>
            <a:lvl1pPr>
              <a:defRPr sz="1500" b="0" baseline="0">
                <a:solidFill>
                  <a:srgbClr val="7F7F7F"/>
                </a:solidFill>
              </a:defRPr>
            </a:lvl1pPr>
          </a:lstStyle>
          <a:p>
            <a:pPr lvl="0"/>
            <a:r>
              <a:rPr lang="en-US"/>
              <a:t>Click to edit Master text styles</a:t>
            </a:r>
          </a:p>
        </p:txBody>
      </p:sp>
    </p:spTree>
    <p:extLst>
      <p:ext uri="{BB962C8B-B14F-4D97-AF65-F5344CB8AC3E}">
        <p14:creationId xmlns:p14="http://schemas.microsoft.com/office/powerpoint/2010/main" val="2756325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pic>
        <p:nvPicPr>
          <p:cNvPr id="35" name="Picture 3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1"/>
            <a:ext cx="9152832" cy="5143501"/>
          </a:xfrm>
          <a:prstGeom prst="rect">
            <a:avLst/>
          </a:prstGeom>
        </p:spPr>
      </p:pic>
      <p:sp>
        <p:nvSpPr>
          <p:cNvPr id="133" name="Rectangle 132"/>
          <p:cNvSpPr/>
          <p:nvPr userDrawn="1"/>
        </p:nvSpPr>
        <p:spPr>
          <a:xfrm>
            <a:off x="-1" y="0"/>
            <a:ext cx="9152831" cy="1145894"/>
          </a:xfrm>
          <a:prstGeom prst="rect">
            <a:avLst/>
          </a:prstGeom>
          <a:gradFill flip="none" rotWithShape="1">
            <a:gsLst>
              <a:gs pos="0">
                <a:srgbClr val="0E1628">
                  <a:alpha val="40000"/>
                </a:srgbClr>
              </a:gs>
              <a:gs pos="100000">
                <a:srgbClr val="0D143C">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152" name="Rectangle 151"/>
          <p:cNvSpPr/>
          <p:nvPr userDrawn="1"/>
        </p:nvSpPr>
        <p:spPr>
          <a:xfrm>
            <a:off x="0"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153" name="Subtitle 2"/>
          <p:cNvSpPr>
            <a:spLocks noGrp="1"/>
          </p:cNvSpPr>
          <p:nvPr>
            <p:ph type="subTitle" idx="1" hasCustomPrompt="1"/>
          </p:nvPr>
        </p:nvSpPr>
        <p:spPr>
          <a:xfrm>
            <a:off x="807734" y="3170478"/>
            <a:ext cx="7653702"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sp>
        <p:nvSpPr>
          <p:cNvPr id="154" name="Title 1"/>
          <p:cNvSpPr>
            <a:spLocks noGrp="1"/>
          </p:cNvSpPr>
          <p:nvPr>
            <p:ph type="ctrTitle" hasCustomPrompt="1"/>
          </p:nvPr>
        </p:nvSpPr>
        <p:spPr>
          <a:xfrm>
            <a:off x="807734" y="2296200"/>
            <a:ext cx="7653702" cy="880980"/>
          </a:xfrm>
          <a:prstGeom prst="rect">
            <a:avLst/>
          </a:prstGeom>
          <a:effectLst/>
        </p:spPr>
        <p:txBody>
          <a:bodyPr anchor="t">
            <a:noAutofit/>
          </a:bodyPr>
          <a:lstStyle>
            <a:lvl1pPr>
              <a:lnSpc>
                <a:spcPct val="100000"/>
              </a:lnSpc>
              <a:defRPr sz="2800" b="1" cap="none" baseline="0">
                <a:solidFill>
                  <a:schemeClr val="bg1"/>
                </a:solidFill>
                <a:latin typeface="+mn-lt"/>
              </a:defRPr>
            </a:lvl1pPr>
          </a:lstStyle>
          <a:p>
            <a:r>
              <a:rPr lang="en-US" dirty="0"/>
              <a:t>2 Line Hitachi Title Slide Placeholder </a:t>
            </a:r>
            <a:br>
              <a:rPr lang="en-US" dirty="0"/>
            </a:br>
            <a:r>
              <a:rPr lang="en-US" dirty="0"/>
              <a:t>2 Line Hitachi Title Slide Placeholder</a:t>
            </a:r>
          </a:p>
        </p:txBody>
      </p:sp>
      <p:sp>
        <p:nvSpPr>
          <p:cNvPr id="155" name="Text Placeholder 6"/>
          <p:cNvSpPr>
            <a:spLocks noGrp="1"/>
          </p:cNvSpPr>
          <p:nvPr>
            <p:ph type="body" sz="quarter" idx="11" hasCustomPrompt="1"/>
          </p:nvPr>
        </p:nvSpPr>
        <p:spPr>
          <a:xfrm>
            <a:off x="807733" y="4068884"/>
            <a:ext cx="5221816" cy="307777"/>
          </a:xfrm>
          <a:ln>
            <a:noFill/>
          </a:ln>
        </p:spPr>
        <p:txBody>
          <a:bodyPr anchor="t"/>
          <a:lstStyle>
            <a:lvl1pPr marL="0" indent="0">
              <a:spcBef>
                <a:spcPts val="0"/>
              </a:spcBef>
              <a:spcAft>
                <a:spcPts val="300"/>
              </a:spcAft>
              <a:buNone/>
              <a:defRPr sz="1400" b="1" baseline="0">
                <a:solidFill>
                  <a:schemeClr val="bg1"/>
                </a:solidFill>
              </a:defRPr>
            </a:lvl1pPr>
            <a:lvl2pPr marL="280987" indent="0">
              <a:buNone/>
              <a:defRPr/>
            </a:lvl2pPr>
            <a:lvl3pPr marL="574675" indent="0">
              <a:buNone/>
              <a:defRPr/>
            </a:lvl3pPr>
            <a:lvl4pPr marL="855663" indent="0">
              <a:buNone/>
              <a:defRPr/>
            </a:lvl4pPr>
            <a:lvl5pPr marL="1090613" indent="0">
              <a:buNone/>
              <a:defRPr/>
            </a:lvl5pPr>
          </a:lstStyle>
          <a:p>
            <a:pPr lvl="0"/>
            <a:r>
              <a:rPr lang="en-US" dirty="0"/>
              <a:t>Name Here</a:t>
            </a:r>
          </a:p>
        </p:txBody>
      </p:sp>
      <p:sp>
        <p:nvSpPr>
          <p:cNvPr id="156" name="Text Placeholder 8"/>
          <p:cNvSpPr>
            <a:spLocks noGrp="1"/>
          </p:cNvSpPr>
          <p:nvPr>
            <p:ph type="body" sz="quarter" idx="12" hasCustomPrompt="1"/>
          </p:nvPr>
        </p:nvSpPr>
        <p:spPr>
          <a:xfrm>
            <a:off x="807733" y="4298226"/>
            <a:ext cx="5221816" cy="461665"/>
          </a:xfrm>
          <a:ln>
            <a:noFill/>
          </a:ln>
        </p:spPr>
        <p:txBody>
          <a:bodyPr anchor="t"/>
          <a:lstStyle>
            <a:lvl1pPr marL="0" indent="0">
              <a:spcBef>
                <a:spcPts val="0"/>
              </a:spcBef>
              <a:spcAft>
                <a:spcPts val="300"/>
              </a:spcAft>
              <a:buNone/>
              <a:defRPr sz="1200">
                <a:solidFill>
                  <a:schemeClr val="bg1"/>
                </a:solidFill>
              </a:defRPr>
            </a:lvl1pPr>
            <a:lvl2pPr marL="280987" indent="0">
              <a:buNone/>
              <a:defRPr/>
            </a:lvl2pPr>
            <a:lvl3pPr marL="574675" indent="0">
              <a:buNone/>
              <a:defRPr/>
            </a:lvl3pPr>
            <a:lvl4pPr marL="855663" indent="0">
              <a:buNone/>
              <a:defRPr/>
            </a:lvl4pPr>
            <a:lvl5pPr marL="1090613" indent="0">
              <a:buNone/>
              <a:defRPr/>
            </a:lvl5pPr>
          </a:lstStyle>
          <a:p>
            <a:pPr lvl="0"/>
            <a:r>
              <a:rPr lang="en-US" dirty="0"/>
              <a:t>Title/Department</a:t>
            </a:r>
            <a:br>
              <a:rPr lang="en-US" dirty="0"/>
            </a:br>
            <a:r>
              <a:rPr lang="en-US" dirty="0"/>
              <a:t>Date</a:t>
            </a:r>
          </a:p>
        </p:txBody>
      </p:sp>
      <p:sp>
        <p:nvSpPr>
          <p:cNvPr id="158" name="TextBox 157"/>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a:rPr>
              <a:pPr/>
              <a:t>‹#›</a:t>
            </a:fld>
            <a:endParaRPr lang="en-US" sz="800" dirty="0">
              <a:solidFill>
                <a:prstClr val="white">
                  <a:alpha val="50000"/>
                </a:prstClr>
              </a:solidFill>
              <a:latin typeface="Arial"/>
            </a:endParaRPr>
          </a:p>
        </p:txBody>
      </p:sp>
      <p:grpSp>
        <p:nvGrpSpPr>
          <p:cNvPr id="60" name="Group 59"/>
          <p:cNvGrpSpPr/>
          <p:nvPr userDrawn="1"/>
        </p:nvGrpSpPr>
        <p:grpSpPr>
          <a:xfrm>
            <a:off x="7684916" y="225821"/>
            <a:ext cx="1247901" cy="356665"/>
            <a:chOff x="2751138" y="3262313"/>
            <a:chExt cx="4665662" cy="1333500"/>
          </a:xfrm>
          <a:solidFill>
            <a:srgbClr val="FFFFFF"/>
          </a:solidFill>
        </p:grpSpPr>
        <p:sp>
          <p:nvSpPr>
            <p:cNvPr id="61"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2"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3"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4"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5"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6"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7"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8"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9"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0"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1"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2"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3"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4"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5"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6"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7"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8"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9"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0"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1"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2"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3"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grpSp>
      <p:sp>
        <p:nvSpPr>
          <p:cNvPr id="36" name="TextBox 35"/>
          <p:cNvSpPr txBox="1"/>
          <p:nvPr userDrawn="1"/>
        </p:nvSpPr>
        <p:spPr>
          <a:xfrm>
            <a:off x="7048957" y="4911221"/>
            <a:ext cx="2055371" cy="215444"/>
          </a:xfrm>
          <a:prstGeom prst="rect">
            <a:avLst/>
          </a:prstGeom>
          <a:noFill/>
        </p:spPr>
        <p:txBody>
          <a:bodyPr wrap="none" rtlCol="0">
            <a:spAutoFit/>
          </a:bodyPr>
          <a:lstStyle/>
          <a:p>
            <a:pPr algn="r"/>
            <a:r>
              <a:rPr lang="en-US" sz="800" kern="1200" dirty="0">
                <a:solidFill>
                  <a:schemeClr val="tx1">
                    <a:lumMod val="40000"/>
                    <a:lumOff val="60000"/>
                    <a:alpha val="50000"/>
                  </a:schemeClr>
                </a:solidFill>
                <a:latin typeface="+mn-lt"/>
                <a:ea typeface="+mn-ea"/>
                <a:cs typeface="+mn-cs"/>
              </a:rPr>
              <a:t>© Hitachi, Ltd. 2017. All Rights Reserved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6" name="Rectangle 5"/>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5" name="Text Placeholder 4"/>
          <p:cNvSpPr>
            <a:spLocks noGrp="1"/>
          </p:cNvSpPr>
          <p:nvPr>
            <p:ph type="body" sz="quarter" idx="10"/>
          </p:nvPr>
        </p:nvSpPr>
        <p:spPr>
          <a:xfrm>
            <a:off x="349250" y="1138421"/>
            <a:ext cx="8458200" cy="1265475"/>
          </a:xfrm>
          <a:prstGeom prst="rect">
            <a:avLst/>
          </a:prstGeom>
        </p:spPr>
        <p:txBody>
          <a:bodyPr/>
          <a:lstStyle>
            <a:lvl1pPr>
              <a:defRPr sz="1500"/>
            </a:lvl1pPr>
            <a:lvl2pPr>
              <a:defRPr sz="1500"/>
            </a:lvl2pPr>
            <a:lvl3pPr>
              <a:defRPr sz="1350"/>
            </a:lvl3pPr>
            <a:lvl4pPr>
              <a:defRPr sz="135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p:txBody>
          <a:bodyPr>
            <a:noAutofit/>
          </a:bodyPr>
          <a:lstStyle>
            <a:lvl1pPr algn="l">
              <a:defRPr sz="2400">
                <a:solidFill>
                  <a:srgbClr val="0055B8"/>
                </a:solidFill>
                <a:latin typeface="Arial"/>
                <a:ea typeface="Arial"/>
                <a:cs typeface="Arial"/>
              </a:defRPr>
            </a:lvl1pPr>
          </a:lstStyle>
          <a:p>
            <a:r>
              <a:rPr lang="en-US"/>
              <a:t>Click to edit Master title style</a:t>
            </a:r>
            <a:endParaRPr lang="en-US" dirty="0"/>
          </a:p>
        </p:txBody>
      </p:sp>
      <p:sp>
        <p:nvSpPr>
          <p:cNvPr id="4" name="Text Placeholder 3"/>
          <p:cNvSpPr>
            <a:spLocks noGrp="1"/>
          </p:cNvSpPr>
          <p:nvPr>
            <p:ph type="body" sz="quarter" idx="11"/>
          </p:nvPr>
        </p:nvSpPr>
        <p:spPr>
          <a:xfrm>
            <a:off x="349250" y="594324"/>
            <a:ext cx="8458200" cy="323890"/>
          </a:xfrm>
          <a:prstGeom prst="rect">
            <a:avLst/>
          </a:prstGeom>
        </p:spPr>
        <p:txBody>
          <a:bodyPr/>
          <a:lstStyle>
            <a:lvl1pPr>
              <a:defRPr sz="1500" b="0" baseline="0">
                <a:solidFill>
                  <a:srgbClr val="7F7F7F"/>
                </a:solidFill>
              </a:defRPr>
            </a:lvl1pPr>
          </a:lstStyle>
          <a:p>
            <a:pPr lvl="0"/>
            <a:r>
              <a:rPr lang="en-US"/>
              <a:t>Click to edit Master text styles</a:t>
            </a:r>
          </a:p>
        </p:txBody>
      </p:sp>
    </p:spTree>
    <p:extLst>
      <p:ext uri="{BB962C8B-B14F-4D97-AF65-F5344CB8AC3E}">
        <p14:creationId xmlns:p14="http://schemas.microsoft.com/office/powerpoint/2010/main" val="20352607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6" name="Rectangle 5"/>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5" name="Text Placeholder 4"/>
          <p:cNvSpPr>
            <a:spLocks noGrp="1"/>
          </p:cNvSpPr>
          <p:nvPr>
            <p:ph type="body" sz="quarter" idx="10"/>
          </p:nvPr>
        </p:nvSpPr>
        <p:spPr>
          <a:xfrm>
            <a:off x="349250" y="1138421"/>
            <a:ext cx="8458200" cy="1265475"/>
          </a:xfrm>
          <a:prstGeom prst="rect">
            <a:avLst/>
          </a:prstGeom>
        </p:spPr>
        <p:txBody>
          <a:bodyPr/>
          <a:lstStyle>
            <a:lvl1pPr>
              <a:defRPr sz="1500"/>
            </a:lvl1pPr>
            <a:lvl2pPr>
              <a:defRPr sz="1500"/>
            </a:lvl2pPr>
            <a:lvl3pPr>
              <a:defRPr sz="1350"/>
            </a:lvl3pPr>
            <a:lvl4pPr>
              <a:defRPr sz="135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p:txBody>
          <a:bodyPr>
            <a:noAutofit/>
          </a:bodyPr>
          <a:lstStyle>
            <a:lvl1pPr algn="l">
              <a:defRPr sz="2400">
                <a:solidFill>
                  <a:srgbClr val="0055B8"/>
                </a:solidFill>
                <a:latin typeface="Arial"/>
                <a:ea typeface="Arial"/>
                <a:cs typeface="Arial"/>
              </a:defRPr>
            </a:lvl1pPr>
          </a:lstStyle>
          <a:p>
            <a:r>
              <a:rPr lang="en-US"/>
              <a:t>Click to edit Master title style</a:t>
            </a:r>
            <a:endParaRPr lang="en-US" dirty="0"/>
          </a:p>
        </p:txBody>
      </p:sp>
      <p:sp>
        <p:nvSpPr>
          <p:cNvPr id="4" name="Text Placeholder 3"/>
          <p:cNvSpPr>
            <a:spLocks noGrp="1"/>
          </p:cNvSpPr>
          <p:nvPr>
            <p:ph type="body" sz="quarter" idx="11"/>
          </p:nvPr>
        </p:nvSpPr>
        <p:spPr>
          <a:xfrm>
            <a:off x="349250" y="594324"/>
            <a:ext cx="8458200" cy="323890"/>
          </a:xfrm>
          <a:prstGeom prst="rect">
            <a:avLst/>
          </a:prstGeom>
        </p:spPr>
        <p:txBody>
          <a:bodyPr/>
          <a:lstStyle>
            <a:lvl1pPr>
              <a:defRPr sz="1500" b="0" baseline="0">
                <a:solidFill>
                  <a:srgbClr val="7F7F7F"/>
                </a:solidFill>
              </a:defRPr>
            </a:lvl1pPr>
          </a:lstStyle>
          <a:p>
            <a:pPr lvl="0"/>
            <a:r>
              <a:rPr lang="en-US"/>
              <a:t>Click to edit Master text styles</a:t>
            </a:r>
          </a:p>
        </p:txBody>
      </p:sp>
    </p:spTree>
    <p:extLst>
      <p:ext uri="{BB962C8B-B14F-4D97-AF65-F5344CB8AC3E}">
        <p14:creationId xmlns:p14="http://schemas.microsoft.com/office/powerpoint/2010/main" val="41513619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6" name="Rectangle 5"/>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7" name="Rectangle 6"/>
          <p:cNvSpPr/>
          <p:nvPr/>
        </p:nvSpPr>
        <p:spPr>
          <a:xfrm>
            <a:off x="0" y="-3572"/>
            <a:ext cx="9170988" cy="61913"/>
          </a:xfrm>
          <a:prstGeom prst="rect">
            <a:avLst/>
          </a:prstGeom>
          <a:solidFill>
            <a:srgbClr val="FFB40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5" name="Text Placeholder 4"/>
          <p:cNvSpPr>
            <a:spLocks noGrp="1"/>
          </p:cNvSpPr>
          <p:nvPr>
            <p:ph type="body" sz="quarter" idx="10"/>
          </p:nvPr>
        </p:nvSpPr>
        <p:spPr>
          <a:xfrm>
            <a:off x="349250" y="1138421"/>
            <a:ext cx="8458200" cy="1265475"/>
          </a:xfrm>
          <a:prstGeom prst="rect">
            <a:avLst/>
          </a:prstGeom>
        </p:spPr>
        <p:txBody>
          <a:bodyPr/>
          <a:lstStyle>
            <a:lvl1pPr>
              <a:defRPr sz="1500"/>
            </a:lvl1pPr>
            <a:lvl2pPr>
              <a:defRPr sz="1500"/>
            </a:lvl2pPr>
            <a:lvl3pPr>
              <a:defRPr sz="1350"/>
            </a:lvl3pPr>
            <a:lvl4pPr>
              <a:defRPr sz="135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p:cNvSpPr>
            <a:spLocks noGrp="1"/>
          </p:cNvSpPr>
          <p:nvPr>
            <p:ph type="title"/>
          </p:nvPr>
        </p:nvSpPr>
        <p:spPr/>
        <p:txBody>
          <a:bodyPr>
            <a:noAutofit/>
          </a:bodyPr>
          <a:lstStyle>
            <a:lvl1pPr algn="l">
              <a:defRPr sz="2400">
                <a:solidFill>
                  <a:srgbClr val="0055B8"/>
                </a:solidFill>
                <a:latin typeface="Arial"/>
                <a:ea typeface="Arial"/>
                <a:cs typeface="Arial"/>
              </a:defRPr>
            </a:lvl1pPr>
          </a:lstStyle>
          <a:p>
            <a:r>
              <a:rPr lang="en-US"/>
              <a:t>Click to edit Master title style</a:t>
            </a:r>
            <a:endParaRPr lang="en-US" dirty="0"/>
          </a:p>
        </p:txBody>
      </p:sp>
      <p:sp>
        <p:nvSpPr>
          <p:cNvPr id="4" name="Text Placeholder 3"/>
          <p:cNvSpPr>
            <a:spLocks noGrp="1"/>
          </p:cNvSpPr>
          <p:nvPr>
            <p:ph type="body" sz="quarter" idx="11"/>
          </p:nvPr>
        </p:nvSpPr>
        <p:spPr>
          <a:xfrm>
            <a:off x="349250" y="594324"/>
            <a:ext cx="8458200" cy="323890"/>
          </a:xfrm>
          <a:prstGeom prst="rect">
            <a:avLst/>
          </a:prstGeom>
        </p:spPr>
        <p:txBody>
          <a:bodyPr/>
          <a:lstStyle>
            <a:lvl1pPr>
              <a:defRPr sz="1500" b="0" baseline="0">
                <a:solidFill>
                  <a:srgbClr val="7F7F7F"/>
                </a:solidFill>
              </a:defRPr>
            </a:lvl1pPr>
          </a:lstStyle>
          <a:p>
            <a:pPr lvl="0"/>
            <a:r>
              <a:rPr lang="en-US"/>
              <a:t>Click to edit Master text styles</a:t>
            </a:r>
          </a:p>
        </p:txBody>
      </p:sp>
    </p:spTree>
    <p:extLst>
      <p:ext uri="{BB962C8B-B14F-4D97-AF65-F5344CB8AC3E}">
        <p14:creationId xmlns:p14="http://schemas.microsoft.com/office/powerpoint/2010/main" val="13670291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hank You Slide">
    <p:bg>
      <p:bgRef idx="1002">
        <a:schemeClr val="bg1"/>
      </p:bgRef>
    </p:bg>
    <p:spTree>
      <p:nvGrpSpPr>
        <p:cNvPr id="1" name=""/>
        <p:cNvGrpSpPr/>
        <p:nvPr/>
      </p:nvGrpSpPr>
      <p:grpSpPr>
        <a:xfrm>
          <a:off x="0" y="0"/>
          <a:ext cx="0" cy="0"/>
          <a:chOff x="0" y="0"/>
          <a:chExt cx="0" cy="0"/>
        </a:xfrm>
      </p:grpSpPr>
      <p:sp>
        <p:nvSpPr>
          <p:cNvPr id="46" name="Rectangle 45"/>
          <p:cNvSpPr/>
          <p:nvPr userDrawn="1"/>
        </p:nvSpPr>
        <p:spPr>
          <a:xfrm>
            <a:off x="0" y="0"/>
            <a:ext cx="9144000" cy="5143500"/>
          </a:xfrm>
          <a:prstGeom prst="rect">
            <a:avLst/>
          </a:prstGeom>
          <a:solidFill>
            <a:srgbClr val="12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48" name="Picture 47" descr="sapphire-swirl.png"/>
          <p:cNvPicPr>
            <a:picLocks noChangeAspect="1"/>
          </p:cNvPicPr>
          <p:nvPr userDrawn="1"/>
        </p:nvPicPr>
        <p:blipFill rotWithShape="1">
          <a:blip r:embed="rId2" cstate="screen">
            <a:alphaModFix/>
            <a:lum/>
            <a:extLst>
              <a:ext uri="{28A0092B-C50C-407E-A947-70E740481C1C}">
                <a14:useLocalDpi xmlns:a14="http://schemas.microsoft.com/office/drawing/2010/main"/>
              </a:ext>
            </a:extLst>
          </a:blip>
          <a:srcRect l="44888" t="1304" b="17046"/>
          <a:stretch/>
        </p:blipFill>
        <p:spPr>
          <a:xfrm>
            <a:off x="-1" y="0"/>
            <a:ext cx="3660247" cy="5143500"/>
          </a:xfrm>
          <a:prstGeom prst="rect">
            <a:avLst/>
          </a:prstGeom>
        </p:spPr>
      </p:pic>
      <p:sp>
        <p:nvSpPr>
          <p:cNvPr id="39" name="Title 1"/>
          <p:cNvSpPr>
            <a:spLocks noGrp="1"/>
          </p:cNvSpPr>
          <p:nvPr>
            <p:ph type="ctrTitle" hasCustomPrompt="1"/>
          </p:nvPr>
        </p:nvSpPr>
        <p:spPr>
          <a:xfrm>
            <a:off x="4047067" y="1957366"/>
            <a:ext cx="4813594" cy="1453141"/>
          </a:xfrm>
          <a:prstGeom prst="rect">
            <a:avLst/>
          </a:prstGeom>
          <a:effectLst/>
        </p:spPr>
        <p:txBody>
          <a:bodyPr anchor="b">
            <a:noAutofit/>
          </a:bodyPr>
          <a:lstStyle>
            <a:lvl1pPr>
              <a:lnSpc>
                <a:spcPct val="100000"/>
              </a:lnSpc>
              <a:defRPr sz="4800" b="1" cap="none" baseline="0">
                <a:solidFill>
                  <a:srgbClr val="FFFFFF"/>
                </a:solidFill>
                <a:latin typeface="+mn-lt"/>
              </a:defRPr>
            </a:lvl1pPr>
          </a:lstStyle>
          <a:p>
            <a:r>
              <a:rPr lang="en-US" dirty="0"/>
              <a:t>Title placeholder</a:t>
            </a:r>
          </a:p>
        </p:txBody>
      </p:sp>
      <p:pic>
        <p:nvPicPr>
          <p:cNvPr id="44" name="Picture 43" descr="pentaho HGC logo white.ai"/>
          <p:cNvPicPr>
            <a:picLocks noChangeAspect="1"/>
          </p:cNvPicPr>
          <p:nvPr userDrawn="1"/>
        </p:nvPicPr>
        <p:blipFill>
          <a:blip r:embed="rId3"/>
          <a:srcRect l="6774" t="23661" r="16452" b="30172"/>
          <a:stretch>
            <a:fillRect/>
          </a:stretch>
        </p:blipFill>
        <p:spPr>
          <a:xfrm>
            <a:off x="6158334" y="370512"/>
            <a:ext cx="2630065" cy="775473"/>
          </a:xfrm>
          <a:prstGeom prst="rect">
            <a:avLst/>
          </a:prstGeom>
        </p:spPr>
      </p:pic>
    </p:spTree>
    <p:extLst>
      <p:ext uri="{BB962C8B-B14F-4D97-AF65-F5344CB8AC3E}">
        <p14:creationId xmlns:p14="http://schemas.microsoft.com/office/powerpoint/2010/main" val="542599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sp>
        <p:nvSpPr>
          <p:cNvPr id="59" name="Subtitle 2"/>
          <p:cNvSpPr>
            <a:spLocks noGrp="1"/>
          </p:cNvSpPr>
          <p:nvPr>
            <p:ph type="subTitle" idx="1" hasCustomPrompt="1"/>
          </p:nvPr>
        </p:nvSpPr>
        <p:spPr>
          <a:xfrm>
            <a:off x="807734" y="3170478"/>
            <a:ext cx="7653702"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 placeholder</a:t>
            </a:r>
          </a:p>
          <a:p>
            <a:r>
              <a:rPr lang="en-US" dirty="0"/>
              <a:t>Subtitle placeholder</a:t>
            </a:r>
          </a:p>
        </p:txBody>
      </p:sp>
      <p:sp>
        <p:nvSpPr>
          <p:cNvPr id="62" name="Title 1"/>
          <p:cNvSpPr>
            <a:spLocks noGrp="1"/>
          </p:cNvSpPr>
          <p:nvPr>
            <p:ph type="ctrTitle" hasCustomPrompt="1"/>
          </p:nvPr>
        </p:nvSpPr>
        <p:spPr>
          <a:xfrm>
            <a:off x="807734" y="2296200"/>
            <a:ext cx="7653702" cy="880980"/>
          </a:xfrm>
          <a:prstGeom prst="rect">
            <a:avLst/>
          </a:prstGeom>
          <a:effectLst/>
        </p:spPr>
        <p:txBody>
          <a:bodyPr anchor="t">
            <a:noAutofit/>
          </a:bodyPr>
          <a:lstStyle>
            <a:lvl1pPr>
              <a:lnSpc>
                <a:spcPct val="100000"/>
              </a:lnSpc>
              <a:defRPr sz="2800" b="1" cap="none" baseline="0">
                <a:solidFill>
                  <a:schemeClr val="tx1"/>
                </a:solidFill>
                <a:latin typeface="+mn-lt"/>
              </a:defRPr>
            </a:lvl1pPr>
          </a:lstStyle>
          <a:p>
            <a:r>
              <a:rPr lang="en-US" dirty="0"/>
              <a:t>2 Line Hitachi Title Slide Placeholder </a:t>
            </a:r>
            <a:br>
              <a:rPr lang="en-US" dirty="0"/>
            </a:br>
            <a:r>
              <a:rPr lang="en-US" dirty="0"/>
              <a:t>2 Line Hitachi Title Slide Placeholder</a:t>
            </a:r>
          </a:p>
        </p:txBody>
      </p:sp>
      <p:sp>
        <p:nvSpPr>
          <p:cNvPr id="63" name="Text Placeholder 6"/>
          <p:cNvSpPr>
            <a:spLocks noGrp="1"/>
          </p:cNvSpPr>
          <p:nvPr>
            <p:ph type="body" sz="quarter" idx="11" hasCustomPrompt="1"/>
          </p:nvPr>
        </p:nvSpPr>
        <p:spPr>
          <a:xfrm>
            <a:off x="807733" y="4068884"/>
            <a:ext cx="5221816" cy="307777"/>
          </a:xfrm>
        </p:spPr>
        <p:txBody>
          <a:bodyPr anchor="t"/>
          <a:lstStyle>
            <a:lvl1pPr marL="0" indent="0">
              <a:spcBef>
                <a:spcPts val="0"/>
              </a:spcBef>
              <a:spcAft>
                <a:spcPts val="300"/>
              </a:spcAft>
              <a:buNone/>
              <a:defRPr sz="1400" b="1" baseline="0">
                <a:solidFill>
                  <a:schemeClr val="tx1"/>
                </a:solidFill>
              </a:defRPr>
            </a:lvl1pPr>
            <a:lvl2pPr marL="280987" indent="0">
              <a:buNone/>
              <a:defRPr/>
            </a:lvl2pPr>
            <a:lvl3pPr marL="574675" indent="0">
              <a:buNone/>
              <a:defRPr/>
            </a:lvl3pPr>
            <a:lvl4pPr marL="855663" indent="0">
              <a:buNone/>
              <a:defRPr/>
            </a:lvl4pPr>
            <a:lvl5pPr marL="1090613" indent="0">
              <a:buNone/>
              <a:defRPr/>
            </a:lvl5pPr>
          </a:lstStyle>
          <a:p>
            <a:pPr lvl="0"/>
            <a:r>
              <a:rPr lang="en-US" dirty="0"/>
              <a:t>Name Here</a:t>
            </a:r>
          </a:p>
        </p:txBody>
      </p:sp>
      <p:sp>
        <p:nvSpPr>
          <p:cNvPr id="64" name="Text Placeholder 8"/>
          <p:cNvSpPr>
            <a:spLocks noGrp="1"/>
          </p:cNvSpPr>
          <p:nvPr>
            <p:ph type="body" sz="quarter" idx="12" hasCustomPrompt="1"/>
          </p:nvPr>
        </p:nvSpPr>
        <p:spPr>
          <a:xfrm>
            <a:off x="807733" y="4298226"/>
            <a:ext cx="5221816" cy="461665"/>
          </a:xfrm>
        </p:spPr>
        <p:txBody>
          <a:bodyPr anchor="t"/>
          <a:lstStyle>
            <a:lvl1pPr marL="0" indent="0">
              <a:spcBef>
                <a:spcPts val="0"/>
              </a:spcBef>
              <a:spcAft>
                <a:spcPts val="300"/>
              </a:spcAft>
              <a:buNone/>
              <a:defRPr sz="1200">
                <a:solidFill>
                  <a:schemeClr val="tx1"/>
                </a:solidFill>
              </a:defRPr>
            </a:lvl1pPr>
            <a:lvl2pPr marL="280987" indent="0">
              <a:buNone/>
              <a:defRPr/>
            </a:lvl2pPr>
            <a:lvl3pPr marL="574675" indent="0">
              <a:buNone/>
              <a:defRPr/>
            </a:lvl3pPr>
            <a:lvl4pPr marL="855663" indent="0">
              <a:buNone/>
              <a:defRPr/>
            </a:lvl4pPr>
            <a:lvl5pPr marL="1090613" indent="0">
              <a:buNone/>
              <a:defRPr/>
            </a:lvl5pPr>
          </a:lstStyle>
          <a:p>
            <a:pPr lvl="0"/>
            <a:r>
              <a:rPr lang="en-US" dirty="0"/>
              <a:t>Title/Department</a:t>
            </a:r>
            <a:br>
              <a:rPr lang="en-US" dirty="0"/>
            </a:br>
            <a:r>
              <a:rPr lang="en-US" dirty="0"/>
              <a:t>Date</a:t>
            </a:r>
          </a:p>
        </p:txBody>
      </p:sp>
      <p:sp>
        <p:nvSpPr>
          <p:cNvPr id="39" name="Rectangle 38"/>
          <p:cNvSpPr/>
          <p:nvPr userDrawn="1"/>
        </p:nvSpPr>
        <p:spPr>
          <a:xfrm>
            <a:off x="0" y="0"/>
            <a:ext cx="9144000" cy="2154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0" name="TextBox 39"/>
          <p:cNvSpPr txBox="1"/>
          <p:nvPr userDrawn="1"/>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bg1">
                    <a:alpha val="50000"/>
                  </a:schemeClr>
                </a:solidFill>
                <a:latin typeface="+mj-lt"/>
              </a:rPr>
              <a:pPr algn="l"/>
              <a:t>‹#›</a:t>
            </a:fld>
            <a:endParaRPr lang="en-US" sz="800" dirty="0">
              <a:solidFill>
                <a:schemeClr val="bg1">
                  <a:alpha val="50000"/>
                </a:schemeClr>
              </a:solidFill>
              <a:latin typeface="+mj-lt"/>
            </a:endParaRPr>
          </a:p>
        </p:txBody>
      </p:sp>
      <p:grpSp>
        <p:nvGrpSpPr>
          <p:cNvPr id="42" name="グループ化 34"/>
          <p:cNvGrpSpPr/>
          <p:nvPr userDrawn="1"/>
        </p:nvGrpSpPr>
        <p:grpSpPr bwMode="gray">
          <a:xfrm>
            <a:off x="324487" y="2057426"/>
            <a:ext cx="8495663" cy="97507"/>
            <a:chOff x="324487" y="2057426"/>
            <a:chExt cx="8495663" cy="97507"/>
          </a:xfrm>
        </p:grpSpPr>
        <p:sp>
          <p:nvSpPr>
            <p:cNvPr id="43" name="正方形/長方形 11"/>
            <p:cNvSpPr>
              <a:spLocks noChangeArrowheads="1"/>
            </p:cNvSpPr>
            <p:nvPr/>
          </p:nvSpPr>
          <p:spPr bwMode="gray">
            <a:xfrm>
              <a:off x="324489" y="2057426"/>
              <a:ext cx="8495661" cy="97488"/>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44" name="グループ化 16"/>
            <p:cNvGrpSpPr/>
            <p:nvPr/>
          </p:nvGrpSpPr>
          <p:grpSpPr bwMode="gray">
            <a:xfrm>
              <a:off x="324487" y="2057439"/>
              <a:ext cx="1938811" cy="97494"/>
              <a:chOff x="312738" y="2747961"/>
              <a:chExt cx="1970086" cy="109543"/>
            </a:xfrm>
          </p:grpSpPr>
          <p:sp>
            <p:nvSpPr>
              <p:cNvPr id="45" name="正方形/長方形 37"/>
              <p:cNvSpPr/>
              <p:nvPr/>
            </p:nvSpPr>
            <p:spPr bwMode="gray">
              <a:xfrm>
                <a:off x="1298574" y="2747961"/>
                <a:ext cx="984250" cy="109536"/>
              </a:xfrm>
              <a:prstGeom prst="rect">
                <a:avLst/>
              </a:prstGeom>
              <a:solidFill>
                <a:schemeClr val="accent2"/>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00"/>
                  </a:solidFill>
                </a:endParaRPr>
              </a:p>
            </p:txBody>
          </p:sp>
          <p:sp>
            <p:nvSpPr>
              <p:cNvPr id="46" name="正方形/長方形 38"/>
              <p:cNvSpPr/>
              <p:nvPr/>
            </p:nvSpPr>
            <p:spPr bwMode="gray">
              <a:xfrm>
                <a:off x="312738" y="2747967"/>
                <a:ext cx="985837"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1800" kern="0" dirty="0">
                  <a:solidFill>
                    <a:sysClr val="windowText" lastClr="000000"/>
                  </a:solidFill>
                </a:endParaRPr>
              </a:p>
            </p:txBody>
          </p:sp>
        </p:grpSp>
      </p:grpSp>
      <p:grpSp>
        <p:nvGrpSpPr>
          <p:cNvPr id="41" name="Group 40"/>
          <p:cNvGrpSpPr/>
          <p:nvPr userDrawn="1"/>
        </p:nvGrpSpPr>
        <p:grpSpPr>
          <a:xfrm>
            <a:off x="7684913" y="225822"/>
            <a:ext cx="1247904" cy="356665"/>
            <a:chOff x="2751138" y="3262313"/>
            <a:chExt cx="4665662" cy="1333500"/>
          </a:xfrm>
          <a:solidFill>
            <a:schemeClr val="tx1"/>
          </a:solidFill>
        </p:grpSpPr>
        <p:sp>
          <p:nvSpPr>
            <p:cNvPr id="4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0_Title Slide">
    <p:spTree>
      <p:nvGrpSpPr>
        <p:cNvPr id="1" name=""/>
        <p:cNvGrpSpPr/>
        <p:nvPr/>
      </p:nvGrpSpPr>
      <p:grpSpPr>
        <a:xfrm>
          <a:off x="0" y="0"/>
          <a:ext cx="0" cy="0"/>
          <a:chOff x="0" y="0"/>
          <a:chExt cx="0" cy="0"/>
        </a:xfrm>
      </p:grpSpPr>
      <p:sp>
        <p:nvSpPr>
          <p:cNvPr id="3" name="Color BG"/>
          <p:cNvSpPr/>
          <p:nvPr/>
        </p:nvSpPr>
        <p:spPr>
          <a:xfrm>
            <a:off x="0" y="-7472"/>
            <a:ext cx="9144000" cy="5150971"/>
          </a:xfrm>
          <a:prstGeom prst="rect">
            <a:avLst/>
          </a:prstGeom>
          <a:solidFill>
            <a:schemeClr val="accent4"/>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latin typeface="+mj-lt"/>
            </a:endParaRPr>
          </a:p>
        </p:txBody>
      </p:sp>
      <p:sp>
        <p:nvSpPr>
          <p:cNvPr id="56" name="Gradient Overlay"/>
          <p:cNvSpPr/>
          <p:nvPr/>
        </p:nvSpPr>
        <p:spPr>
          <a:xfrm>
            <a:off x="0" y="-7473"/>
            <a:ext cx="9144000" cy="5143500"/>
          </a:xfrm>
          <a:prstGeom prst="rect">
            <a:avLst/>
          </a:prstGeom>
          <a:gradFill flip="none" rotWithShape="1">
            <a:gsLst>
              <a:gs pos="73000">
                <a:srgbClr val="000000">
                  <a:alpha val="10000"/>
                </a:srgbClr>
              </a:gs>
              <a:gs pos="32000">
                <a:srgbClr val="000000">
                  <a:alpha val="10000"/>
                </a:srgbClr>
              </a:gs>
              <a:gs pos="0">
                <a:srgbClr val="000000">
                  <a:alpha val="55000"/>
                </a:srgbClr>
              </a:gs>
              <a:gs pos="100000">
                <a:srgbClr val="000000">
                  <a:alpha val="5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pic>
        <p:nvPicPr>
          <p:cNvPr id="61" name="Smart Texture"/>
          <p:cNvPicPr>
            <a:picLocks noChangeAspect="1"/>
          </p:cNvPicPr>
          <p:nvPr userDrawn="1"/>
        </p:nvPicPr>
        <p:blipFill rotWithShape="1">
          <a:blip r:embed="rId2" cstate="print">
            <a:alphaModFix amt="10000"/>
            <a:extLst>
              <a:ext uri="{28A0092B-C50C-407E-A947-70E740481C1C}">
                <a14:useLocalDpi xmlns:a14="http://schemas.microsoft.com/office/drawing/2010/main" val="0"/>
              </a:ext>
            </a:extLst>
          </a:blip>
          <a:srcRect/>
          <a:stretch/>
        </p:blipFill>
        <p:spPr>
          <a:xfrm>
            <a:off x="-149740" y="-74140"/>
            <a:ext cx="9398875" cy="5305168"/>
          </a:xfrm>
          <a:prstGeom prst="rect">
            <a:avLst/>
          </a:prstGeom>
        </p:spPr>
      </p:pic>
      <p:sp>
        <p:nvSpPr>
          <p:cNvPr id="59" name="Rectangle 58"/>
          <p:cNvSpPr/>
          <p:nvPr userDrawn="1"/>
        </p:nvSpPr>
        <p:spPr>
          <a:xfrm>
            <a:off x="0" y="0"/>
            <a:ext cx="9152831" cy="5143500"/>
          </a:xfrm>
          <a:prstGeom prst="rect">
            <a:avLst/>
          </a:prstGeom>
          <a:gradFill flip="none" rotWithShape="1">
            <a:gsLst>
              <a:gs pos="55000">
                <a:srgbClr val="000000">
                  <a:alpha val="48000"/>
                </a:srgbClr>
              </a:gs>
              <a:gs pos="0">
                <a:schemeClr val="tx2">
                  <a:alpha val="51000"/>
                </a:schemeClr>
              </a:gs>
              <a:gs pos="99000">
                <a:schemeClr val="tx2">
                  <a:alpha val="4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41" name="TextBox 40"/>
          <p:cNvSpPr txBox="1"/>
          <p:nvPr/>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bg1">
                    <a:alpha val="50000"/>
                  </a:schemeClr>
                </a:solidFill>
                <a:latin typeface="+mj-lt"/>
              </a:rPr>
              <a:pPr algn="l"/>
              <a:t>‹#›</a:t>
            </a:fld>
            <a:endParaRPr lang="en-US" sz="800" dirty="0">
              <a:solidFill>
                <a:schemeClr val="bg1">
                  <a:alpha val="50000"/>
                </a:schemeClr>
              </a:solidFill>
              <a:latin typeface="+mj-lt"/>
            </a:endParaRPr>
          </a:p>
        </p:txBody>
      </p:sp>
      <p:sp>
        <p:nvSpPr>
          <p:cNvPr id="157" name="Divider Slide"/>
          <p:cNvSpPr>
            <a:spLocks noGrp="1"/>
          </p:cNvSpPr>
          <p:nvPr>
            <p:ph type="ctrTitle" hasCustomPrompt="1"/>
          </p:nvPr>
        </p:nvSpPr>
        <p:spPr>
          <a:xfrm>
            <a:off x="1187863" y="2319174"/>
            <a:ext cx="7653702" cy="848355"/>
          </a:xfrm>
          <a:prstGeom prst="rect">
            <a:avLst/>
          </a:prstGeom>
          <a:effectLst/>
        </p:spPr>
        <p:txBody>
          <a:bodyPr anchor="t">
            <a:noAutofit/>
          </a:bodyPr>
          <a:lstStyle>
            <a:lvl1pPr>
              <a:lnSpc>
                <a:spcPct val="100000"/>
              </a:lnSpc>
              <a:defRPr sz="2800" b="1" cap="none" baseline="0">
                <a:solidFill>
                  <a:schemeClr val="bg1"/>
                </a:solidFill>
                <a:latin typeface="+mn-lt"/>
              </a:defRPr>
            </a:lvl1pPr>
          </a:lstStyle>
          <a:p>
            <a:r>
              <a:rPr lang="en-US" dirty="0"/>
              <a:t>Divider Slide</a:t>
            </a:r>
          </a:p>
        </p:txBody>
      </p:sp>
      <p:sp>
        <p:nvSpPr>
          <p:cNvPr id="34" name="Slide Number"/>
          <p:cNvSpPr txBox="1"/>
          <p:nvPr userDrawn="1"/>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bg1">
                    <a:alpha val="50000"/>
                  </a:schemeClr>
                </a:solidFill>
                <a:latin typeface="+mj-lt"/>
              </a:rPr>
              <a:pPr algn="l"/>
              <a:t>‹#›</a:t>
            </a:fld>
            <a:endParaRPr lang="en-US" sz="800" dirty="0">
              <a:solidFill>
                <a:schemeClr val="bg1">
                  <a:alpha val="50000"/>
                </a:schemeClr>
              </a:solidFill>
              <a:latin typeface="+mj-lt"/>
            </a:endParaRPr>
          </a:p>
        </p:txBody>
      </p:sp>
      <p:grpSp>
        <p:nvGrpSpPr>
          <p:cNvPr id="32" name="Group 31"/>
          <p:cNvGrpSpPr/>
          <p:nvPr userDrawn="1"/>
        </p:nvGrpSpPr>
        <p:grpSpPr>
          <a:xfrm>
            <a:off x="7684916" y="225821"/>
            <a:ext cx="1247901" cy="356665"/>
            <a:chOff x="2751138" y="3262313"/>
            <a:chExt cx="4665662" cy="1333500"/>
          </a:xfrm>
          <a:solidFill>
            <a:srgbClr val="FFFFFF"/>
          </a:solidFill>
        </p:grpSpPr>
        <p:sp>
          <p:nvSpPr>
            <p:cNvPr id="33"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5"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6"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7"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8"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9"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0"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2"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3"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4"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5"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6"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7"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8"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9"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0"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1"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2"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3"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4"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5"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7"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8"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grpSp>
      <p:sp>
        <p:nvSpPr>
          <p:cNvPr id="60" name="TextBox 59"/>
          <p:cNvSpPr txBox="1"/>
          <p:nvPr userDrawn="1"/>
        </p:nvSpPr>
        <p:spPr>
          <a:xfrm>
            <a:off x="7048957" y="4911221"/>
            <a:ext cx="2055371" cy="215444"/>
          </a:xfrm>
          <a:prstGeom prst="rect">
            <a:avLst/>
          </a:prstGeom>
          <a:noFill/>
        </p:spPr>
        <p:txBody>
          <a:bodyPr wrap="none" rtlCol="0">
            <a:spAutoFit/>
          </a:bodyPr>
          <a:lstStyle/>
          <a:p>
            <a:pPr algn="r"/>
            <a:r>
              <a:rPr lang="en-US" sz="800" kern="1200" dirty="0">
                <a:solidFill>
                  <a:schemeClr val="tx1">
                    <a:lumMod val="40000"/>
                    <a:lumOff val="60000"/>
                    <a:alpha val="50000"/>
                  </a:schemeClr>
                </a:solidFill>
                <a:latin typeface="+mn-lt"/>
                <a:ea typeface="+mn-ea"/>
                <a:cs typeface="+mn-cs"/>
              </a:rPr>
              <a:t>© Hitachi, Ltd. 2017. All Rights Reserved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8_Title Slide">
    <p:spTree>
      <p:nvGrpSpPr>
        <p:cNvPr id="1" name=""/>
        <p:cNvGrpSpPr/>
        <p:nvPr/>
      </p:nvGrpSpPr>
      <p:grpSpPr>
        <a:xfrm>
          <a:off x="0" y="0"/>
          <a:ext cx="0" cy="0"/>
          <a:chOff x="0" y="0"/>
          <a:chExt cx="0" cy="0"/>
        </a:xfrm>
      </p:grpSpPr>
      <p:sp>
        <p:nvSpPr>
          <p:cNvPr id="3" name="Color BG"/>
          <p:cNvSpPr/>
          <p:nvPr/>
        </p:nvSpPr>
        <p:spPr>
          <a:xfrm>
            <a:off x="0" y="-7472"/>
            <a:ext cx="9144000" cy="5150971"/>
          </a:xfrm>
          <a:prstGeom prst="rect">
            <a:avLst/>
          </a:prstGeom>
          <a:solidFill>
            <a:schemeClr val="accent2"/>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latin typeface="+mj-lt"/>
            </a:endParaRPr>
          </a:p>
        </p:txBody>
      </p:sp>
      <p:pic>
        <p:nvPicPr>
          <p:cNvPr id="5" name="Smart Texture"/>
          <p:cNvPicPr>
            <a:picLocks noChangeAspect="1"/>
          </p:cNvPicPr>
          <p:nvPr/>
        </p:nvPicPr>
        <p:blipFill rotWithShape="1">
          <a:blip r:embed="rId2" cstate="print">
            <a:alphaModFix amt="10000"/>
            <a:extLst>
              <a:ext uri="{28A0092B-C50C-407E-A947-70E740481C1C}">
                <a14:useLocalDpi xmlns:a14="http://schemas.microsoft.com/office/drawing/2010/main" val="0"/>
              </a:ext>
            </a:extLst>
          </a:blip>
          <a:srcRect/>
          <a:stretch/>
        </p:blipFill>
        <p:spPr>
          <a:xfrm>
            <a:off x="-152089" y="-74140"/>
            <a:ext cx="9398875" cy="5305168"/>
          </a:xfrm>
          <a:prstGeom prst="rect">
            <a:avLst/>
          </a:prstGeom>
        </p:spPr>
      </p:pic>
      <p:sp>
        <p:nvSpPr>
          <p:cNvPr id="56" name="Gradient Overlay"/>
          <p:cNvSpPr/>
          <p:nvPr/>
        </p:nvSpPr>
        <p:spPr>
          <a:xfrm>
            <a:off x="0" y="0"/>
            <a:ext cx="9144000" cy="5143500"/>
          </a:xfrm>
          <a:prstGeom prst="rect">
            <a:avLst/>
          </a:prstGeom>
          <a:gradFill flip="none" rotWithShape="1">
            <a:gsLst>
              <a:gs pos="73000">
                <a:srgbClr val="000000">
                  <a:alpha val="10000"/>
                </a:srgbClr>
              </a:gs>
              <a:gs pos="32000">
                <a:srgbClr val="000000">
                  <a:alpha val="10000"/>
                </a:srgbClr>
              </a:gs>
              <a:gs pos="0">
                <a:srgbClr val="000000">
                  <a:alpha val="55000"/>
                </a:srgbClr>
              </a:gs>
              <a:gs pos="100000">
                <a:srgbClr val="000000">
                  <a:alpha val="5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59" name="Rectangle 58"/>
          <p:cNvSpPr/>
          <p:nvPr userDrawn="1"/>
        </p:nvSpPr>
        <p:spPr>
          <a:xfrm>
            <a:off x="-5411" y="0"/>
            <a:ext cx="9152831" cy="5143500"/>
          </a:xfrm>
          <a:prstGeom prst="rect">
            <a:avLst/>
          </a:prstGeom>
          <a:gradFill flip="none" rotWithShape="1">
            <a:gsLst>
              <a:gs pos="3000">
                <a:srgbClr val="000000">
                  <a:alpha val="14000"/>
                </a:srgbClr>
              </a:gs>
              <a:gs pos="54000">
                <a:srgbClr val="000000">
                  <a:alpha val="35000"/>
                </a:srgbClr>
              </a:gs>
              <a:gs pos="99000">
                <a:srgbClr val="000000">
                  <a:alpha val="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41" name="TextBox 40"/>
          <p:cNvSpPr txBox="1"/>
          <p:nvPr/>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bg1">
                    <a:alpha val="50000"/>
                  </a:schemeClr>
                </a:solidFill>
                <a:latin typeface="+mj-lt"/>
              </a:rPr>
              <a:pPr algn="l"/>
              <a:t>‹#›</a:t>
            </a:fld>
            <a:endParaRPr lang="en-US" sz="800" dirty="0">
              <a:solidFill>
                <a:schemeClr val="bg1">
                  <a:alpha val="50000"/>
                </a:schemeClr>
              </a:solidFill>
              <a:latin typeface="+mj-lt"/>
            </a:endParaRPr>
          </a:p>
        </p:txBody>
      </p:sp>
      <p:sp>
        <p:nvSpPr>
          <p:cNvPr id="157" name="Divider Slide"/>
          <p:cNvSpPr>
            <a:spLocks noGrp="1"/>
          </p:cNvSpPr>
          <p:nvPr>
            <p:ph type="ctrTitle" hasCustomPrompt="1"/>
          </p:nvPr>
        </p:nvSpPr>
        <p:spPr>
          <a:xfrm>
            <a:off x="1187863" y="2319174"/>
            <a:ext cx="7653702" cy="848355"/>
          </a:xfrm>
          <a:prstGeom prst="rect">
            <a:avLst/>
          </a:prstGeom>
          <a:effectLst/>
        </p:spPr>
        <p:txBody>
          <a:bodyPr anchor="t">
            <a:noAutofit/>
          </a:bodyPr>
          <a:lstStyle>
            <a:lvl1pPr>
              <a:lnSpc>
                <a:spcPct val="100000"/>
              </a:lnSpc>
              <a:defRPr sz="2800" b="1" cap="none" baseline="0">
                <a:solidFill>
                  <a:schemeClr val="bg1"/>
                </a:solidFill>
                <a:latin typeface="+mn-lt"/>
              </a:defRPr>
            </a:lvl1pPr>
          </a:lstStyle>
          <a:p>
            <a:r>
              <a:rPr lang="en-US" dirty="0"/>
              <a:t>Divider Slide</a:t>
            </a:r>
          </a:p>
        </p:txBody>
      </p:sp>
      <p:sp>
        <p:nvSpPr>
          <p:cNvPr id="34" name="Slide Number"/>
          <p:cNvSpPr txBox="1"/>
          <p:nvPr userDrawn="1"/>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bg1">
                    <a:alpha val="50000"/>
                  </a:schemeClr>
                </a:solidFill>
                <a:latin typeface="+mj-lt"/>
              </a:rPr>
              <a:pPr algn="l"/>
              <a:t>‹#›</a:t>
            </a:fld>
            <a:endParaRPr lang="en-US" sz="800" dirty="0">
              <a:solidFill>
                <a:schemeClr val="bg1">
                  <a:alpha val="50000"/>
                </a:schemeClr>
              </a:solidFill>
              <a:latin typeface="+mj-lt"/>
            </a:endParaRPr>
          </a:p>
        </p:txBody>
      </p:sp>
      <p:grpSp>
        <p:nvGrpSpPr>
          <p:cNvPr id="32" name="Group 31"/>
          <p:cNvGrpSpPr/>
          <p:nvPr userDrawn="1"/>
        </p:nvGrpSpPr>
        <p:grpSpPr>
          <a:xfrm>
            <a:off x="7684916" y="225821"/>
            <a:ext cx="1247901" cy="356665"/>
            <a:chOff x="2751138" y="3262313"/>
            <a:chExt cx="4665662" cy="1333500"/>
          </a:xfrm>
          <a:solidFill>
            <a:schemeClr val="bg1"/>
          </a:solidFill>
        </p:grpSpPr>
        <p:sp>
          <p:nvSpPr>
            <p:cNvPr id="33"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5"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6"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7"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8"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9"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0"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2"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3"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4"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5"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6"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7"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8"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9"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0"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1"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2"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3"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4"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5"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7"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8"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grpSp>
      <p:sp>
        <p:nvSpPr>
          <p:cNvPr id="60" name="TextBox 59"/>
          <p:cNvSpPr txBox="1"/>
          <p:nvPr userDrawn="1"/>
        </p:nvSpPr>
        <p:spPr>
          <a:xfrm>
            <a:off x="7048957" y="4911221"/>
            <a:ext cx="2055371" cy="215444"/>
          </a:xfrm>
          <a:prstGeom prst="rect">
            <a:avLst/>
          </a:prstGeom>
          <a:noFill/>
        </p:spPr>
        <p:txBody>
          <a:bodyPr wrap="none" rtlCol="0">
            <a:spAutoFit/>
          </a:bodyPr>
          <a:lstStyle/>
          <a:p>
            <a:pPr algn="r"/>
            <a:r>
              <a:rPr lang="en-US" sz="800" kern="1200" dirty="0">
                <a:solidFill>
                  <a:schemeClr val="tx1">
                    <a:lumMod val="40000"/>
                    <a:lumOff val="60000"/>
                    <a:alpha val="50000"/>
                  </a:schemeClr>
                </a:solidFill>
                <a:latin typeface="+mn-lt"/>
                <a:ea typeface="+mn-ea"/>
                <a:cs typeface="+mn-cs"/>
              </a:rPr>
              <a:t>© Hitachi, Ltd. 2017. All Rights Reserved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9_Title Slide">
    <p:spTree>
      <p:nvGrpSpPr>
        <p:cNvPr id="1" name=""/>
        <p:cNvGrpSpPr/>
        <p:nvPr/>
      </p:nvGrpSpPr>
      <p:grpSpPr>
        <a:xfrm>
          <a:off x="0" y="0"/>
          <a:ext cx="0" cy="0"/>
          <a:chOff x="0" y="0"/>
          <a:chExt cx="0" cy="0"/>
        </a:xfrm>
      </p:grpSpPr>
      <p:sp>
        <p:nvSpPr>
          <p:cNvPr id="3" name="Color BG"/>
          <p:cNvSpPr/>
          <p:nvPr/>
        </p:nvSpPr>
        <p:spPr>
          <a:xfrm>
            <a:off x="0" y="-7472"/>
            <a:ext cx="9144000" cy="5150971"/>
          </a:xfrm>
          <a:prstGeom prst="rect">
            <a:avLst/>
          </a:prstGeom>
          <a:solidFill>
            <a:schemeClr val="tx1"/>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latin typeface="+mj-lt"/>
            </a:endParaRPr>
          </a:p>
        </p:txBody>
      </p:sp>
      <p:pic>
        <p:nvPicPr>
          <p:cNvPr id="5" name="Smart Texture"/>
          <p:cNvPicPr>
            <a:picLocks noChangeAspect="1"/>
          </p:cNvPicPr>
          <p:nvPr/>
        </p:nvPicPr>
        <p:blipFill rotWithShape="1">
          <a:blip r:embed="rId2" cstate="print">
            <a:alphaModFix amt="15000"/>
            <a:extLst>
              <a:ext uri="{28A0092B-C50C-407E-A947-70E740481C1C}">
                <a14:useLocalDpi xmlns:a14="http://schemas.microsoft.com/office/drawing/2010/main" val="0"/>
              </a:ext>
            </a:extLst>
          </a:blip>
          <a:srcRect/>
          <a:stretch/>
        </p:blipFill>
        <p:spPr>
          <a:xfrm>
            <a:off x="-152089" y="-74140"/>
            <a:ext cx="9398875" cy="5305168"/>
          </a:xfrm>
          <a:prstGeom prst="rect">
            <a:avLst/>
          </a:prstGeom>
        </p:spPr>
      </p:pic>
      <p:sp>
        <p:nvSpPr>
          <p:cNvPr id="56" name="Gradient Overlay"/>
          <p:cNvSpPr/>
          <p:nvPr/>
        </p:nvSpPr>
        <p:spPr>
          <a:xfrm>
            <a:off x="0" y="0"/>
            <a:ext cx="9144000" cy="5143500"/>
          </a:xfrm>
          <a:prstGeom prst="rect">
            <a:avLst/>
          </a:prstGeom>
          <a:gradFill flip="none" rotWithShape="1">
            <a:gsLst>
              <a:gs pos="73000">
                <a:srgbClr val="000000">
                  <a:alpha val="10000"/>
                </a:srgbClr>
              </a:gs>
              <a:gs pos="32000">
                <a:srgbClr val="000000">
                  <a:alpha val="10000"/>
                </a:srgbClr>
              </a:gs>
              <a:gs pos="0">
                <a:srgbClr val="000000">
                  <a:alpha val="55000"/>
                </a:srgbClr>
              </a:gs>
              <a:gs pos="100000">
                <a:srgbClr val="000000">
                  <a:alpha val="5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41" name="TextBox 40"/>
          <p:cNvSpPr txBox="1"/>
          <p:nvPr/>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bg1">
                    <a:alpha val="50000"/>
                  </a:schemeClr>
                </a:solidFill>
                <a:latin typeface="+mj-lt"/>
              </a:rPr>
              <a:pPr algn="l"/>
              <a:t>‹#›</a:t>
            </a:fld>
            <a:endParaRPr lang="en-US" sz="800" dirty="0">
              <a:solidFill>
                <a:schemeClr val="bg1">
                  <a:alpha val="50000"/>
                </a:schemeClr>
              </a:solidFill>
              <a:latin typeface="+mj-lt"/>
            </a:endParaRPr>
          </a:p>
        </p:txBody>
      </p:sp>
      <p:sp>
        <p:nvSpPr>
          <p:cNvPr id="157" name="Divider Slide"/>
          <p:cNvSpPr>
            <a:spLocks noGrp="1"/>
          </p:cNvSpPr>
          <p:nvPr>
            <p:ph type="ctrTitle" hasCustomPrompt="1"/>
          </p:nvPr>
        </p:nvSpPr>
        <p:spPr>
          <a:xfrm>
            <a:off x="1187863" y="2319174"/>
            <a:ext cx="7653702" cy="848355"/>
          </a:xfrm>
          <a:prstGeom prst="rect">
            <a:avLst/>
          </a:prstGeom>
          <a:effectLst/>
        </p:spPr>
        <p:txBody>
          <a:bodyPr anchor="t">
            <a:noAutofit/>
          </a:bodyPr>
          <a:lstStyle>
            <a:lvl1pPr>
              <a:lnSpc>
                <a:spcPct val="100000"/>
              </a:lnSpc>
              <a:defRPr sz="2800" b="1" cap="none" baseline="0">
                <a:solidFill>
                  <a:schemeClr val="bg1"/>
                </a:solidFill>
                <a:latin typeface="+mn-lt"/>
              </a:defRPr>
            </a:lvl1pPr>
          </a:lstStyle>
          <a:p>
            <a:r>
              <a:rPr lang="en-US" dirty="0"/>
              <a:t>Divider Slide</a:t>
            </a:r>
          </a:p>
        </p:txBody>
      </p:sp>
      <p:sp>
        <p:nvSpPr>
          <p:cNvPr id="34" name="Slide Number"/>
          <p:cNvSpPr txBox="1"/>
          <p:nvPr userDrawn="1"/>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bg1">
                    <a:alpha val="50000"/>
                  </a:schemeClr>
                </a:solidFill>
                <a:latin typeface="+mj-lt"/>
              </a:rPr>
              <a:pPr algn="l"/>
              <a:t>‹#›</a:t>
            </a:fld>
            <a:endParaRPr lang="en-US" sz="800" dirty="0">
              <a:solidFill>
                <a:schemeClr val="bg1">
                  <a:alpha val="50000"/>
                </a:schemeClr>
              </a:solidFill>
              <a:latin typeface="+mj-lt"/>
            </a:endParaRPr>
          </a:p>
        </p:txBody>
      </p:sp>
      <p:grpSp>
        <p:nvGrpSpPr>
          <p:cNvPr id="32" name="Group 31"/>
          <p:cNvGrpSpPr/>
          <p:nvPr userDrawn="1"/>
        </p:nvGrpSpPr>
        <p:grpSpPr>
          <a:xfrm>
            <a:off x="7684916" y="225821"/>
            <a:ext cx="1247901" cy="356665"/>
            <a:chOff x="2751138" y="3262313"/>
            <a:chExt cx="4665662" cy="1333500"/>
          </a:xfrm>
          <a:solidFill>
            <a:srgbClr val="FFFFFF"/>
          </a:solidFill>
        </p:grpSpPr>
        <p:sp>
          <p:nvSpPr>
            <p:cNvPr id="33"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5"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6"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7"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8"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9"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0"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2"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3"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4"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5"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6"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7"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8"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9"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0"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1"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2"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3"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4"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5"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7"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8"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grpSp>
      <p:sp>
        <p:nvSpPr>
          <p:cNvPr id="60" name="TextBox 59"/>
          <p:cNvSpPr txBox="1"/>
          <p:nvPr userDrawn="1"/>
        </p:nvSpPr>
        <p:spPr>
          <a:xfrm>
            <a:off x="7048957" y="4911221"/>
            <a:ext cx="2055371" cy="215444"/>
          </a:xfrm>
          <a:prstGeom prst="rect">
            <a:avLst/>
          </a:prstGeom>
          <a:noFill/>
        </p:spPr>
        <p:txBody>
          <a:bodyPr wrap="none" rtlCol="0">
            <a:spAutoFit/>
          </a:bodyPr>
          <a:lstStyle/>
          <a:p>
            <a:pPr algn="r"/>
            <a:r>
              <a:rPr lang="en-US" sz="800" kern="1200" dirty="0">
                <a:solidFill>
                  <a:schemeClr val="tx1">
                    <a:lumMod val="40000"/>
                    <a:lumOff val="60000"/>
                    <a:alpha val="50000"/>
                  </a:schemeClr>
                </a:solidFill>
                <a:latin typeface="+mn-lt"/>
                <a:ea typeface="+mn-ea"/>
                <a:cs typeface="+mn-cs"/>
              </a:rPr>
              <a:t>© Hitachi, Ltd. 2017. All Rights Reserved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fidential Slide">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967575"/>
            <a:ext cx="8584006" cy="1961306"/>
          </a:xfrm>
          <a:prstGeom prst="rect">
            <a:avLst/>
          </a:prstGeom>
        </p:spPr>
        <p:txBody>
          <a:bodyPr vert="horz" wrap="square" lIns="91440" tIns="45720" rIns="91440" bIns="45720" rtlCol="0">
            <a:sp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91440" tIns="0" rIns="91440" bIns="0" rtlCol="0" anchor="ctr">
            <a:normAutofit/>
          </a:bodyPr>
          <a:lstStyle/>
          <a:p>
            <a:pPr lvl="0"/>
            <a:r>
              <a:rPr lang="en-US" dirty="0"/>
              <a:t>Click to add title</a:t>
            </a:r>
          </a:p>
        </p:txBody>
      </p:sp>
      <p:sp>
        <p:nvSpPr>
          <p:cNvPr id="6" name="Rectangle 5"/>
          <p:cNvSpPr/>
          <p:nvPr userDrawn="1"/>
        </p:nvSpPr>
        <p:spPr>
          <a:xfrm>
            <a:off x="264160" y="4911122"/>
            <a:ext cx="5425440" cy="215444"/>
          </a:xfrm>
          <a:prstGeom prst="rect">
            <a:avLst/>
          </a:prstGeom>
        </p:spPr>
        <p:txBody>
          <a:bodyPr wrap="square">
            <a:spAutoFit/>
          </a:bodyPr>
          <a:lstStyle/>
          <a:p>
            <a:pPr marL="0" algn="l" defTabSz="914400" rtl="0" eaLnBrk="1" latinLnBrk="0" hangingPunct="1">
              <a:lnSpc>
                <a:spcPct val="100000"/>
              </a:lnSpc>
            </a:pPr>
            <a:r>
              <a:rPr lang="en-US" sz="800" b="1" kern="1200" dirty="0">
                <a:solidFill>
                  <a:schemeClr val="accent2"/>
                </a:solidFill>
                <a:latin typeface="+mn-lt"/>
                <a:ea typeface="+mn-ea"/>
                <a:cs typeface="+mn-cs"/>
              </a:rPr>
              <a:t>CONFIDENTIAL – For use by Hitachi, Ltd. employees and other audiences under NDA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967575"/>
            <a:ext cx="8584006" cy="1961306"/>
          </a:xfrm>
          <a:prstGeom prst="rect">
            <a:avLst/>
          </a:prstGeom>
        </p:spPr>
        <p:txBody>
          <a:bodyPr vert="horz" wrap="square" lIns="91440" tIns="45720" rIns="91440" bIns="45720" rtlCol="0">
            <a:sp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91440" tIns="0" rIns="91440" bIns="0" rtlCol="0" anchor="ctr">
            <a:normAutofit/>
          </a:bodyPr>
          <a:lstStyle/>
          <a:p>
            <a:pPr lvl="0"/>
            <a:r>
              <a:rPr lang="en-US" dirty="0"/>
              <a:t>Click to add 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91440" tIns="0" rIns="91440" bIns="0" rtlCol="0" anchor="ctr">
            <a:normAutofit/>
          </a:bodyPr>
          <a:lstStyle/>
          <a:p>
            <a:pPr lvl="0"/>
            <a:r>
              <a:rPr lang="en-US" dirty="0"/>
              <a:t>Click to add 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3" name="グループ化 59"/>
          <p:cNvGrpSpPr/>
          <p:nvPr/>
        </p:nvGrpSpPr>
        <p:grpSpPr>
          <a:xfrm>
            <a:off x="-4" y="818837"/>
            <a:ext cx="9145616" cy="57656"/>
            <a:chOff x="-4" y="739775"/>
            <a:chExt cx="9145616" cy="76874"/>
          </a:xfrm>
        </p:grpSpPr>
        <p:sp>
          <p:nvSpPr>
            <p:cNvPr id="44" name="正方形/長方形 11"/>
            <p:cNvSpPr>
              <a:spLocks noChangeArrowheads="1"/>
            </p:cNvSpPr>
            <p:nvPr/>
          </p:nvSpPr>
          <p:spPr bwMode="auto">
            <a:xfrm>
              <a:off x="1481331" y="739775"/>
              <a:ext cx="7664281" cy="76874"/>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60" name="グループ化 62"/>
            <p:cNvGrpSpPr/>
            <p:nvPr/>
          </p:nvGrpSpPr>
          <p:grpSpPr>
            <a:xfrm>
              <a:off x="-4" y="740968"/>
              <a:ext cx="1481335" cy="74492"/>
              <a:chOff x="312738" y="2749710"/>
              <a:chExt cx="1970086" cy="109547"/>
            </a:xfrm>
          </p:grpSpPr>
          <p:sp>
            <p:nvSpPr>
              <p:cNvPr id="61" name="正方形/長方形 62"/>
              <p:cNvSpPr/>
              <p:nvPr/>
            </p:nvSpPr>
            <p:spPr bwMode="auto">
              <a:xfrm>
                <a:off x="1298574" y="2749710"/>
                <a:ext cx="984250" cy="109537"/>
              </a:xfrm>
              <a:prstGeom prst="rect">
                <a:avLst/>
              </a:prstGeom>
              <a:solidFill>
                <a:srgbClr val="CC0000"/>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00"/>
                  </a:solidFill>
                </a:endParaRPr>
              </a:p>
            </p:txBody>
          </p:sp>
          <p:sp>
            <p:nvSpPr>
              <p:cNvPr id="62" name="正方形/長方形 63"/>
              <p:cNvSpPr/>
              <p:nvPr/>
            </p:nvSpPr>
            <p:spPr bwMode="auto">
              <a:xfrm>
                <a:off x="312738" y="2749720"/>
                <a:ext cx="985838"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1800" kern="0" dirty="0">
                  <a:solidFill>
                    <a:sysClr val="windowText" lastClr="000000"/>
                  </a:solidFill>
                </a:endParaRPr>
              </a:p>
            </p:txBody>
          </p:sp>
        </p:grpSp>
      </p:grpSp>
      <p:sp>
        <p:nvSpPr>
          <p:cNvPr id="80" name="AutoShape 42"/>
          <p:cNvSpPr>
            <a:spLocks noChangeAspect="1" noChangeArrowheads="1" noTextEdit="1"/>
          </p:cNvSpPr>
          <p:nvPr/>
        </p:nvSpPr>
        <p:spPr bwMode="auto">
          <a:xfrm>
            <a:off x="-2081054" y="-12701"/>
            <a:ext cx="11241148" cy="844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 name="Text Placeholder 53"/>
          <p:cNvSpPr>
            <a:spLocks noGrp="1"/>
          </p:cNvSpPr>
          <p:nvPr>
            <p:ph type="body" idx="1"/>
          </p:nvPr>
        </p:nvSpPr>
        <p:spPr>
          <a:xfrm>
            <a:off x="264160" y="967575"/>
            <a:ext cx="8584006" cy="1439368"/>
          </a:xfrm>
          <a:prstGeom prst="rect">
            <a:avLst/>
          </a:prstGeom>
        </p:spPr>
        <p:txBody>
          <a:bodyPr vert="horz" wrap="square"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itle Placeholder 1"/>
          <p:cNvSpPr>
            <a:spLocks noGrp="1"/>
          </p:cNvSpPr>
          <p:nvPr>
            <p:ph type="title"/>
          </p:nvPr>
        </p:nvSpPr>
        <p:spPr>
          <a:xfrm>
            <a:off x="264160" y="53113"/>
            <a:ext cx="7051040" cy="732441"/>
          </a:xfrm>
          <a:prstGeom prst="rect">
            <a:avLst/>
          </a:prstGeom>
        </p:spPr>
        <p:txBody>
          <a:bodyPr vert="horz" lIns="91440" tIns="0" rIns="91440" bIns="0" rtlCol="0" anchor="ctr">
            <a:normAutofit/>
          </a:bodyPr>
          <a:lstStyle/>
          <a:p>
            <a:pPr lvl="0"/>
            <a:r>
              <a:rPr lang="en-US"/>
              <a:t>Click to edit Master title style</a:t>
            </a:r>
            <a:endParaRPr lang="en-US" dirty="0"/>
          </a:p>
        </p:txBody>
      </p:sp>
      <p:sp>
        <p:nvSpPr>
          <p:cNvPr id="37" name="TextBox 36"/>
          <p:cNvSpPr txBox="1"/>
          <p:nvPr/>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tx1">
                    <a:alpha val="50000"/>
                  </a:schemeClr>
                </a:solidFill>
                <a:latin typeface="+mj-lt"/>
              </a:rPr>
              <a:pPr algn="l"/>
              <a:t>‹#›</a:t>
            </a:fld>
            <a:endParaRPr lang="en-US" sz="800" dirty="0">
              <a:solidFill>
                <a:schemeClr val="tx1">
                  <a:alpha val="50000"/>
                </a:schemeClr>
              </a:solidFill>
              <a:latin typeface="+mj-lt"/>
            </a:endParaRPr>
          </a:p>
        </p:txBody>
      </p:sp>
      <p:grpSp>
        <p:nvGrpSpPr>
          <p:cNvPr id="83" name="Group 82"/>
          <p:cNvGrpSpPr/>
          <p:nvPr/>
        </p:nvGrpSpPr>
        <p:grpSpPr>
          <a:xfrm>
            <a:off x="7684913" y="225822"/>
            <a:ext cx="1247904" cy="356665"/>
            <a:chOff x="2751138" y="3262313"/>
            <a:chExt cx="4665662" cy="1333500"/>
          </a:xfrm>
          <a:solidFill>
            <a:schemeClr val="tx1"/>
          </a:solidFill>
        </p:grpSpPr>
        <p:sp>
          <p:nvSpPr>
            <p:cNvPr id="84"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6"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7"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8"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9"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0"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1"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2"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3"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4"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5"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38" name="TextBox 37"/>
          <p:cNvSpPr txBox="1"/>
          <p:nvPr userDrawn="1"/>
        </p:nvSpPr>
        <p:spPr>
          <a:xfrm>
            <a:off x="7048957" y="4911221"/>
            <a:ext cx="2055371" cy="215444"/>
          </a:xfrm>
          <a:prstGeom prst="rect">
            <a:avLst/>
          </a:prstGeom>
          <a:noFill/>
        </p:spPr>
        <p:txBody>
          <a:bodyPr wrap="none" rtlCol="0">
            <a:spAutoFit/>
          </a:bodyPr>
          <a:lstStyle/>
          <a:p>
            <a:pPr algn="r"/>
            <a:r>
              <a:rPr lang="en-US" sz="800" kern="1200" dirty="0">
                <a:solidFill>
                  <a:schemeClr val="tx1">
                    <a:lumMod val="40000"/>
                    <a:lumOff val="60000"/>
                    <a:alpha val="50000"/>
                  </a:schemeClr>
                </a:solidFill>
                <a:latin typeface="+mn-lt"/>
                <a:ea typeface="+mn-ea"/>
                <a:cs typeface="+mn-cs"/>
              </a:rPr>
              <a:t>© Hitachi, Ltd. 2017. All Rights Reserved</a:t>
            </a:r>
          </a:p>
        </p:txBody>
      </p:sp>
    </p:spTree>
    <p:extLst>
      <p:ext uri="{BB962C8B-B14F-4D97-AF65-F5344CB8AC3E}">
        <p14:creationId xmlns:p14="http://schemas.microsoft.com/office/powerpoint/2010/main" val="818197484"/>
      </p:ext>
    </p:extLst>
  </p:cSld>
  <p:clrMap bg1="lt1" tx1="dk1" bg2="lt2" tx2="dk2" accent1="accent1" accent2="accent2" accent3="accent3" accent4="accent4" accent5="accent5" accent6="accent6" hlink="hlink" folHlink="folHlink"/>
  <p:sldLayoutIdLst>
    <p:sldLayoutId id="2147483820" r:id="rId1"/>
    <p:sldLayoutId id="2147483796" r:id="rId2"/>
    <p:sldLayoutId id="2147483801" r:id="rId3"/>
    <p:sldLayoutId id="2147483802" r:id="rId4"/>
    <p:sldLayoutId id="2147483813" r:id="rId5"/>
    <p:sldLayoutId id="2147483814" r:id="rId6"/>
    <p:sldLayoutId id="2147483805" r:id="rId7"/>
    <p:sldLayoutId id="2147483806" r:id="rId8"/>
    <p:sldLayoutId id="2147483807" r:id="rId9"/>
    <p:sldLayoutId id="2147483808" r:id="rId10"/>
    <p:sldLayoutId id="2147483822" r:id="rId11"/>
    <p:sldLayoutId id="2147483812" r:id="rId12"/>
    <p:sldLayoutId id="2147483825" r:id="rId13"/>
    <p:sldLayoutId id="2147483838" r:id="rId14"/>
    <p:sldLayoutId id="2147483841" r:id="rId15"/>
    <p:sldLayoutId id="2147483851" r:id="rId16"/>
    <p:sldLayoutId id="2147483852" r:id="rId17"/>
    <p:sldLayoutId id="2147483853" r:id="rId18"/>
    <p:sldLayoutId id="2147483854" r:id="rId19"/>
    <p:sldLayoutId id="2147483855" r:id="rId20"/>
    <p:sldLayoutId id="2147483856" r:id="rId21"/>
    <p:sldLayoutId id="2147483857" r:id="rId22"/>
    <p:sldLayoutId id="2147483858"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85000"/>
        </a:lnSpc>
        <a:spcBef>
          <a:spcPct val="0"/>
        </a:spcBef>
        <a:buNone/>
        <a:defRPr lang="en-US" sz="2400" b="1" kern="1200" cap="none" dirty="0" smtClean="0">
          <a:solidFill>
            <a:schemeClr val="tx1"/>
          </a:solidFill>
          <a:latin typeface="+mj-lt"/>
          <a:ea typeface="+mj-ea"/>
          <a:cs typeface="+mj-cs"/>
        </a:defRPr>
      </a:lvl1pPr>
    </p:titleStyle>
    <p:bodyStyle>
      <a:lvl1pPr marL="280988" indent="-280988" algn="l" defTabSz="914400" rtl="0" eaLnBrk="1" latinLnBrk="0" hangingPunct="1">
        <a:lnSpc>
          <a:spcPct val="100000"/>
        </a:lnSpc>
        <a:spcBef>
          <a:spcPts val="1200"/>
        </a:spcBef>
        <a:spcAft>
          <a:spcPts val="600"/>
        </a:spcAft>
        <a:buClr>
          <a:schemeClr val="accent2"/>
        </a:buClr>
        <a:buFont typeface="Wingdings" charset="2"/>
        <a:buChar char="§"/>
        <a:defRPr lang="en-US" sz="20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18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6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4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emf"/><Relationship Id="rId3" Type="http://schemas.openxmlformats.org/officeDocument/2006/relationships/image" Target="../media/image29.emf"/><Relationship Id="rId7" Type="http://schemas.openxmlformats.org/officeDocument/2006/relationships/image" Target="../media/image33.png"/><Relationship Id="rId12" Type="http://schemas.openxmlformats.org/officeDocument/2006/relationships/image" Target="../media/image38.emf"/><Relationship Id="rId2" Type="http://schemas.openxmlformats.org/officeDocument/2006/relationships/notesSlide" Target="../notesSlides/notesSlide15.xml"/><Relationship Id="rId16" Type="http://schemas.openxmlformats.org/officeDocument/2006/relationships/image" Target="../media/image42.png"/><Relationship Id="rId1" Type="http://schemas.openxmlformats.org/officeDocument/2006/relationships/slideLayout" Target="../slideLayouts/slideLayout16.xml"/><Relationship Id="rId6" Type="http://schemas.openxmlformats.org/officeDocument/2006/relationships/image" Target="../media/image32.emf"/><Relationship Id="rId11" Type="http://schemas.openxmlformats.org/officeDocument/2006/relationships/image" Target="../media/image37.png"/><Relationship Id="rId5" Type="http://schemas.openxmlformats.org/officeDocument/2006/relationships/image" Target="../media/image31.emf"/><Relationship Id="rId15" Type="http://schemas.openxmlformats.org/officeDocument/2006/relationships/image" Target="../media/image41.emf"/><Relationship Id="rId10" Type="http://schemas.openxmlformats.org/officeDocument/2006/relationships/image" Target="../media/image36.png"/><Relationship Id="rId4" Type="http://schemas.openxmlformats.org/officeDocument/2006/relationships/image" Target="../media/image30.emf"/><Relationship Id="rId9" Type="http://schemas.openxmlformats.org/officeDocument/2006/relationships/image" Target="../media/image35.png"/><Relationship Id="rId1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48.jpg"/></Relationships>
</file>

<file path=ppt/slides/_rels/slide2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hyperlink" Target="mailto:mike.lee@company.com" TargetMode="External"/></Relationships>
</file>

<file path=ppt/slides/_rels/slide2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chart" Target="../charts/chart4.xml"/><Relationship Id="rId4" Type="http://schemas.openxmlformats.org/officeDocument/2006/relationships/image" Target="../media/image53.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807734" y="3170478"/>
            <a:ext cx="7653702" cy="523220"/>
          </a:xfrm>
        </p:spPr>
        <p:txBody>
          <a:bodyPr/>
          <a:lstStyle/>
          <a:p>
            <a:pPr marL="0" indent="0">
              <a:buNone/>
            </a:pPr>
            <a:r>
              <a:rPr lang="en-US" sz="2800" dirty="0">
                <a:solidFill>
                  <a:schemeClr val="bg1"/>
                </a:solidFill>
              </a:rPr>
              <a:t>Pentaho Cyber Security for </a:t>
            </a:r>
            <a:r>
              <a:rPr lang="en-US" sz="2800" dirty="0" err="1">
                <a:solidFill>
                  <a:schemeClr val="bg1"/>
                </a:solidFill>
              </a:rPr>
              <a:t>xxxxxx</a:t>
            </a:r>
            <a:endParaRPr lang="en-US" sz="2800" dirty="0">
              <a:solidFill>
                <a:schemeClr val="bg1"/>
              </a:solidFill>
            </a:endParaRPr>
          </a:p>
        </p:txBody>
      </p:sp>
      <p:sp>
        <p:nvSpPr>
          <p:cNvPr id="6" name="Title 5"/>
          <p:cNvSpPr>
            <a:spLocks noGrp="1"/>
          </p:cNvSpPr>
          <p:nvPr>
            <p:ph type="ctrTitle"/>
          </p:nvPr>
        </p:nvSpPr>
        <p:spPr/>
        <p:txBody>
          <a:bodyPr/>
          <a:lstStyle/>
          <a:p>
            <a:r>
              <a:rPr lang="en-US" dirty="0"/>
              <a:t>Hitachi </a:t>
            </a:r>
            <a:r>
              <a:rPr lang="en-US" dirty="0" err="1"/>
              <a:t>Vantara</a:t>
            </a:r>
            <a:r>
              <a:rPr lang="en-US" dirty="0"/>
              <a:t> </a:t>
            </a:r>
          </a:p>
        </p:txBody>
      </p:sp>
      <p:sp>
        <p:nvSpPr>
          <p:cNvPr id="4" name="Text Placeholder 3"/>
          <p:cNvSpPr>
            <a:spLocks noGrp="1"/>
          </p:cNvSpPr>
          <p:nvPr>
            <p:ph type="body" sz="quarter" idx="11"/>
          </p:nvPr>
        </p:nvSpPr>
        <p:spPr>
          <a:xfrm>
            <a:off x="807734" y="3958691"/>
            <a:ext cx="5221816" cy="307777"/>
          </a:xfrm>
        </p:spPr>
        <p:txBody>
          <a:bodyPr/>
          <a:lstStyle/>
          <a:p>
            <a:pPr marL="0" indent="0">
              <a:buNone/>
            </a:pPr>
            <a:r>
              <a:rPr lang="en-US" dirty="0"/>
              <a:t>Me</a:t>
            </a:r>
            <a:r>
              <a:rPr lang="en-US" sz="1400" dirty="0">
                <a:solidFill>
                  <a:schemeClr val="bg1"/>
                </a:solidFill>
              </a:rPr>
              <a:t>, Solution Engineer</a:t>
            </a:r>
          </a:p>
        </p:txBody>
      </p:sp>
    </p:spTree>
    <p:extLst>
      <p:ext uri="{BB962C8B-B14F-4D97-AF65-F5344CB8AC3E}">
        <p14:creationId xmlns:p14="http://schemas.microsoft.com/office/powerpoint/2010/main" val="21204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Security – In addition to logs </a:t>
            </a:r>
          </a:p>
        </p:txBody>
      </p:sp>
      <p:sp>
        <p:nvSpPr>
          <p:cNvPr id="4" name="Content Placeholder 3"/>
          <p:cNvSpPr>
            <a:spLocks noGrp="1"/>
          </p:cNvSpPr>
          <p:nvPr>
            <p:ph sz="quarter" idx="10"/>
          </p:nvPr>
        </p:nvSpPr>
        <p:spPr/>
        <p:txBody>
          <a:bodyPr/>
          <a:lstStyle/>
          <a:p>
            <a:r>
              <a:rPr lang="en-US" dirty="0"/>
              <a:t>Unstructured Data</a:t>
            </a:r>
          </a:p>
        </p:txBody>
      </p:sp>
      <p:graphicFrame>
        <p:nvGraphicFramePr>
          <p:cNvPr id="22" name="Chart 21"/>
          <p:cNvGraphicFramePr>
            <a:graphicFrameLocks/>
          </p:cNvGraphicFramePr>
          <p:nvPr>
            <p:extLst>
              <p:ext uri="{D42A27DB-BD31-4B8C-83A1-F6EECF244321}">
                <p14:modId xmlns:p14="http://schemas.microsoft.com/office/powerpoint/2010/main" val="2911307212"/>
              </p:ext>
            </p:extLst>
          </p:nvPr>
        </p:nvGraphicFramePr>
        <p:xfrm>
          <a:off x="263523" y="1032932"/>
          <a:ext cx="8694209" cy="3589867"/>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p:cNvSpPr txBox="1"/>
          <p:nvPr/>
        </p:nvSpPr>
        <p:spPr>
          <a:xfrm>
            <a:off x="7154333" y="4622800"/>
            <a:ext cx="1803399" cy="184666"/>
          </a:xfrm>
          <a:prstGeom prst="rect">
            <a:avLst/>
          </a:prstGeom>
          <a:noFill/>
        </p:spPr>
        <p:txBody>
          <a:bodyPr wrap="square" rtlCol="0">
            <a:spAutoFit/>
          </a:bodyPr>
          <a:lstStyle/>
          <a:p>
            <a:r>
              <a:rPr lang="en-US" sz="600" dirty="0"/>
              <a:t>Source : IDC, The Digital Universe, Dec 2012</a:t>
            </a:r>
          </a:p>
        </p:txBody>
      </p:sp>
    </p:spTree>
    <p:extLst>
      <p:ext uri="{BB962C8B-B14F-4D97-AF65-F5344CB8AC3E}">
        <p14:creationId xmlns:p14="http://schemas.microsoft.com/office/powerpoint/2010/main" val="153574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A5A7600-8B4D-4B93-A277-BC1AF0E36829}"/>
              </a:ext>
            </a:extLst>
          </p:cNvPr>
          <p:cNvSpPr/>
          <p:nvPr/>
        </p:nvSpPr>
        <p:spPr>
          <a:xfrm>
            <a:off x="264160" y="467289"/>
            <a:ext cx="4275658" cy="369332"/>
          </a:xfrm>
          <a:prstGeom prst="rect">
            <a:avLst/>
          </a:prstGeom>
        </p:spPr>
        <p:txBody>
          <a:bodyPr wrap="none">
            <a:spAutoFit/>
          </a:bodyPr>
          <a:lstStyle/>
          <a:p>
            <a:r>
              <a:rPr lang="en-US" dirty="0">
                <a:solidFill>
                  <a:schemeClr val="tx1">
                    <a:lumMod val="65000"/>
                    <a:lumOff val="35000"/>
                  </a:schemeClr>
                </a:solidFill>
              </a:rPr>
              <a:t>Big Data Enables Accelerated Analytics</a:t>
            </a:r>
          </a:p>
        </p:txBody>
      </p:sp>
      <p:sp>
        <p:nvSpPr>
          <p:cNvPr id="7" name="Rectangle 6">
            <a:extLst>
              <a:ext uri="{FF2B5EF4-FFF2-40B4-BE49-F238E27FC236}">
                <a16:creationId xmlns:a16="http://schemas.microsoft.com/office/drawing/2014/main" id="{8B63A8E4-118B-4439-8788-28EE5FEAF681}"/>
              </a:ext>
            </a:extLst>
          </p:cNvPr>
          <p:cNvSpPr/>
          <p:nvPr/>
        </p:nvSpPr>
        <p:spPr>
          <a:xfrm>
            <a:off x="264160" y="455700"/>
            <a:ext cx="4484110" cy="369332"/>
          </a:xfrm>
          <a:prstGeom prst="rect">
            <a:avLst/>
          </a:prstGeom>
          <a:solidFill>
            <a:schemeClr val="bg1"/>
          </a:solidFill>
        </p:spPr>
        <p:txBody>
          <a:bodyPr wrap="square">
            <a:spAutoFit/>
          </a:bodyPr>
          <a:lstStyle/>
          <a:p>
            <a:r>
              <a:rPr lang="en-US" dirty="0">
                <a:solidFill>
                  <a:schemeClr val="tx1">
                    <a:lumMod val="65000"/>
                    <a:lumOff val="35000"/>
                  </a:schemeClr>
                </a:solidFill>
              </a:rPr>
              <a:t>Where We Want to Be</a:t>
            </a:r>
          </a:p>
        </p:txBody>
      </p:sp>
      <p:sp>
        <p:nvSpPr>
          <p:cNvPr id="2" name="Title 1"/>
          <p:cNvSpPr>
            <a:spLocks noGrp="1"/>
          </p:cNvSpPr>
          <p:nvPr>
            <p:ph type="title"/>
          </p:nvPr>
        </p:nvSpPr>
        <p:spPr/>
        <p:txBody>
          <a:bodyPr/>
          <a:lstStyle/>
          <a:p>
            <a:r>
              <a:rPr lang="en-US" dirty="0"/>
              <a:t>Cyber Security – Time to Detection</a:t>
            </a:r>
          </a:p>
        </p:txBody>
      </p:sp>
      <p:sp>
        <p:nvSpPr>
          <p:cNvPr id="23" name="TextBox 22"/>
          <p:cNvSpPr txBox="1"/>
          <p:nvPr/>
        </p:nvSpPr>
        <p:spPr>
          <a:xfrm>
            <a:off x="7154333" y="4622800"/>
            <a:ext cx="1803399" cy="230832"/>
          </a:xfrm>
          <a:prstGeom prst="rect">
            <a:avLst/>
          </a:prstGeom>
          <a:noFill/>
        </p:spPr>
        <p:txBody>
          <a:bodyPr wrap="square" rtlCol="0">
            <a:spAutoFit/>
          </a:bodyPr>
          <a:lstStyle/>
          <a:p>
            <a:r>
              <a:rPr lang="en-US" sz="900" dirty="0"/>
              <a:t>Source: IDC</a:t>
            </a:r>
          </a:p>
        </p:txBody>
      </p:sp>
      <p:pic>
        <p:nvPicPr>
          <p:cNvPr id="8" name="Content Placeholder 7">
            <a:extLst>
              <a:ext uri="{FF2B5EF4-FFF2-40B4-BE49-F238E27FC236}">
                <a16:creationId xmlns:a16="http://schemas.microsoft.com/office/drawing/2014/main" id="{E3A95F8E-22B4-4A73-90BE-6D42A6E45BAD}"/>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234040" y="926652"/>
            <a:ext cx="5683996" cy="4216847"/>
          </a:xfrm>
        </p:spPr>
      </p:pic>
      <p:sp>
        <p:nvSpPr>
          <p:cNvPr id="6" name="TextBox 5">
            <a:extLst>
              <a:ext uri="{FF2B5EF4-FFF2-40B4-BE49-F238E27FC236}">
                <a16:creationId xmlns:a16="http://schemas.microsoft.com/office/drawing/2014/main" id="{1E1FB051-9D57-4BE6-AD92-5A90B9E6E5A9}"/>
              </a:ext>
            </a:extLst>
          </p:cNvPr>
          <p:cNvSpPr txBox="1"/>
          <p:nvPr/>
        </p:nvSpPr>
        <p:spPr>
          <a:xfrm>
            <a:off x="2837130" y="1181843"/>
            <a:ext cx="3822279" cy="261610"/>
          </a:xfrm>
          <a:prstGeom prst="rect">
            <a:avLst/>
          </a:prstGeom>
          <a:solidFill>
            <a:srgbClr val="0070C0">
              <a:alpha val="78000"/>
            </a:srgbClr>
          </a:solidFill>
          <a:ln w="38100">
            <a:solidFill>
              <a:schemeClr val="accent6"/>
            </a:solidFill>
          </a:ln>
        </p:spPr>
        <p:txBody>
          <a:bodyPr wrap="square" rtlCol="0">
            <a:spAutoFit/>
          </a:bodyPr>
          <a:lstStyle/>
          <a:p>
            <a:pPr algn="ctr"/>
            <a:r>
              <a:rPr lang="en-US" sz="1050" b="1" dirty="0">
                <a:solidFill>
                  <a:schemeClr val="bg1"/>
                </a:solidFill>
              </a:rPr>
              <a:t>Cyber Analytics</a:t>
            </a:r>
          </a:p>
        </p:txBody>
      </p:sp>
    </p:spTree>
    <p:extLst>
      <p:ext uri="{BB962C8B-B14F-4D97-AF65-F5344CB8AC3E}">
        <p14:creationId xmlns:p14="http://schemas.microsoft.com/office/powerpoint/2010/main" val="79660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160" y="-54883"/>
            <a:ext cx="6520607" cy="732441"/>
          </a:xfrm>
        </p:spPr>
        <p:txBody>
          <a:bodyPr/>
          <a:lstStyle/>
          <a:p>
            <a:r>
              <a:rPr lang="en-US" dirty="0"/>
              <a:t>Cyber Security</a:t>
            </a:r>
          </a:p>
        </p:txBody>
      </p:sp>
      <p:sp>
        <p:nvSpPr>
          <p:cNvPr id="5" name="Rectangle 4"/>
          <p:cNvSpPr/>
          <p:nvPr/>
        </p:nvSpPr>
        <p:spPr>
          <a:xfrm>
            <a:off x="264160" y="431739"/>
            <a:ext cx="4108817" cy="369332"/>
          </a:xfrm>
          <a:prstGeom prst="rect">
            <a:avLst/>
          </a:prstGeom>
        </p:spPr>
        <p:txBody>
          <a:bodyPr wrap="none">
            <a:spAutoFit/>
          </a:bodyPr>
          <a:lstStyle/>
          <a:p>
            <a:r>
              <a:rPr lang="en-US" dirty="0">
                <a:solidFill>
                  <a:schemeClr val="tx1">
                    <a:lumMod val="65000"/>
                    <a:lumOff val="35000"/>
                  </a:schemeClr>
                </a:solidFill>
              </a:rPr>
              <a:t>The Complexity of a Big Data Problem</a:t>
            </a:r>
          </a:p>
        </p:txBody>
      </p:sp>
      <p:sp>
        <p:nvSpPr>
          <p:cNvPr id="6" name="Rectangle 5"/>
          <p:cNvSpPr/>
          <p:nvPr/>
        </p:nvSpPr>
        <p:spPr>
          <a:xfrm>
            <a:off x="3626064" y="1083730"/>
            <a:ext cx="1555537" cy="8240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Blend Data at Scale</a:t>
            </a:r>
          </a:p>
        </p:txBody>
      </p:sp>
      <p:cxnSp>
        <p:nvCxnSpPr>
          <p:cNvPr id="11" name="Straight Arrow Connector 10"/>
          <p:cNvCxnSpPr/>
          <p:nvPr/>
        </p:nvCxnSpPr>
        <p:spPr>
          <a:xfrm flipV="1">
            <a:off x="545856" y="1490133"/>
            <a:ext cx="3080208" cy="11288"/>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170313" y="1484487"/>
            <a:ext cx="3386665"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485164" y="1116870"/>
            <a:ext cx="2140900" cy="369332"/>
          </a:xfrm>
          <a:prstGeom prst="rect">
            <a:avLst/>
          </a:prstGeom>
          <a:noFill/>
        </p:spPr>
        <p:txBody>
          <a:bodyPr wrap="square" rtlCol="0">
            <a:spAutoFit/>
          </a:bodyPr>
          <a:lstStyle/>
          <a:p>
            <a:r>
              <a:rPr lang="en-US" b="1" dirty="0"/>
              <a:t>Internal</a:t>
            </a:r>
          </a:p>
        </p:txBody>
      </p:sp>
      <p:sp>
        <p:nvSpPr>
          <p:cNvPr id="18" name="TextBox 17"/>
          <p:cNvSpPr txBox="1"/>
          <p:nvPr/>
        </p:nvSpPr>
        <p:spPr>
          <a:xfrm>
            <a:off x="6252051" y="1078414"/>
            <a:ext cx="2140900" cy="369332"/>
          </a:xfrm>
          <a:prstGeom prst="rect">
            <a:avLst/>
          </a:prstGeom>
          <a:noFill/>
        </p:spPr>
        <p:txBody>
          <a:bodyPr wrap="square" rtlCol="0">
            <a:spAutoFit/>
          </a:bodyPr>
          <a:lstStyle/>
          <a:p>
            <a:r>
              <a:rPr lang="en-US" b="1" dirty="0"/>
              <a:t>External</a:t>
            </a:r>
          </a:p>
        </p:txBody>
      </p:sp>
      <p:sp>
        <p:nvSpPr>
          <p:cNvPr id="19" name="TextBox 18"/>
          <p:cNvSpPr txBox="1"/>
          <p:nvPr/>
        </p:nvSpPr>
        <p:spPr>
          <a:xfrm>
            <a:off x="715544" y="1482047"/>
            <a:ext cx="297825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Server</a:t>
            </a:r>
          </a:p>
          <a:p>
            <a:pPr marL="285750" indent="-285750">
              <a:buFont typeface="Arial" panose="020B0604020202020204" pitchFamily="34" charset="0"/>
              <a:buChar char="•"/>
            </a:pPr>
            <a:r>
              <a:rPr lang="en-US" dirty="0"/>
              <a:t>Network</a:t>
            </a:r>
          </a:p>
          <a:p>
            <a:pPr marL="285750" indent="-285750">
              <a:buFont typeface="Arial" panose="020B0604020202020204" pitchFamily="34" charset="0"/>
              <a:buChar char="•"/>
            </a:pPr>
            <a:r>
              <a:rPr lang="en-US" dirty="0"/>
              <a:t>Internet</a:t>
            </a:r>
          </a:p>
          <a:p>
            <a:pPr marL="285750" indent="-285750">
              <a:buFont typeface="Arial" panose="020B0604020202020204" pitchFamily="34" charset="0"/>
              <a:buChar char="•"/>
            </a:pPr>
            <a:r>
              <a:rPr lang="en-US" dirty="0"/>
              <a:t>IPR Systems</a:t>
            </a:r>
          </a:p>
          <a:p>
            <a:pPr marL="285750" indent="-285750">
              <a:buFont typeface="Arial" panose="020B0604020202020204" pitchFamily="34" charset="0"/>
              <a:buChar char="•"/>
            </a:pPr>
            <a:r>
              <a:rPr lang="en-US" dirty="0"/>
              <a:t>CRM &amp; ERPS Systems</a:t>
            </a:r>
          </a:p>
          <a:p>
            <a:pPr marL="285750" indent="-285750">
              <a:buFont typeface="Arial" panose="020B0604020202020204" pitchFamily="34" charset="0"/>
              <a:buChar char="•"/>
            </a:pPr>
            <a:r>
              <a:rPr lang="en-US" dirty="0"/>
              <a:t>User Lists</a:t>
            </a:r>
          </a:p>
        </p:txBody>
      </p:sp>
      <p:sp>
        <p:nvSpPr>
          <p:cNvPr id="20" name="TextBox 19"/>
          <p:cNvSpPr txBox="1"/>
          <p:nvPr/>
        </p:nvSpPr>
        <p:spPr>
          <a:xfrm>
            <a:off x="5731528" y="1480823"/>
            <a:ext cx="341247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Compromised Websites</a:t>
            </a:r>
          </a:p>
          <a:p>
            <a:pPr marL="285750" indent="-285750">
              <a:buFont typeface="Arial" panose="020B0604020202020204" pitchFamily="34" charset="0"/>
              <a:buChar char="•"/>
            </a:pPr>
            <a:r>
              <a:rPr lang="en-US" dirty="0"/>
              <a:t>Known Phishing Senders</a:t>
            </a:r>
          </a:p>
          <a:p>
            <a:pPr marL="285750" indent="-285750">
              <a:buFont typeface="Arial" panose="020B0604020202020204" pitchFamily="34" charset="0"/>
              <a:buChar char="•"/>
            </a:pPr>
            <a:r>
              <a:rPr lang="en-US" dirty="0"/>
              <a:t>Geo Location</a:t>
            </a:r>
          </a:p>
          <a:p>
            <a:pPr marL="285750" indent="-285750">
              <a:buFont typeface="Arial" panose="020B0604020202020204" pitchFamily="34" charset="0"/>
              <a:buChar char="•"/>
            </a:pPr>
            <a:r>
              <a:rPr lang="en-US" dirty="0"/>
              <a:t>Social Media</a:t>
            </a:r>
          </a:p>
        </p:txBody>
      </p:sp>
      <p:sp>
        <p:nvSpPr>
          <p:cNvPr id="21" name="TextBox 20"/>
          <p:cNvSpPr txBox="1"/>
          <p:nvPr/>
        </p:nvSpPr>
        <p:spPr>
          <a:xfrm>
            <a:off x="545857" y="3691467"/>
            <a:ext cx="8011122" cy="646331"/>
          </a:xfrm>
          <a:prstGeom prst="rect">
            <a:avLst/>
          </a:prstGeom>
          <a:solidFill>
            <a:schemeClr val="tx2"/>
          </a:solidFill>
        </p:spPr>
        <p:txBody>
          <a:bodyPr wrap="square" rtlCol="0">
            <a:spAutoFit/>
          </a:bodyPr>
          <a:lstStyle/>
          <a:p>
            <a:pPr algn="ctr"/>
            <a:r>
              <a:rPr lang="en-US" dirty="0">
                <a:solidFill>
                  <a:schemeClr val="bg1"/>
                </a:solidFill>
              </a:rPr>
              <a:t>In order to do Behavior Intrusion Analysis, </a:t>
            </a:r>
          </a:p>
          <a:p>
            <a:pPr algn="ctr"/>
            <a:r>
              <a:rPr lang="en-US" dirty="0">
                <a:solidFill>
                  <a:schemeClr val="bg1"/>
                </a:solidFill>
              </a:rPr>
              <a:t>you need to blend data at scale to get 360 degree cyber attack view.</a:t>
            </a:r>
          </a:p>
        </p:txBody>
      </p:sp>
    </p:spTree>
    <p:extLst>
      <p:ext uri="{BB962C8B-B14F-4D97-AF65-F5344CB8AC3E}">
        <p14:creationId xmlns:p14="http://schemas.microsoft.com/office/powerpoint/2010/main" val="308023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160" y="42595"/>
            <a:ext cx="6520607" cy="596384"/>
          </a:xfrm>
        </p:spPr>
        <p:txBody>
          <a:bodyPr>
            <a:noAutofit/>
          </a:bodyPr>
          <a:lstStyle/>
          <a:p>
            <a:pPr>
              <a:defRPr/>
            </a:pPr>
            <a:r>
              <a:rPr lang="en-US" dirty="0"/>
              <a:t>Cyber Security 360 – Blending Feeds</a:t>
            </a:r>
          </a:p>
        </p:txBody>
      </p:sp>
      <p:pic>
        <p:nvPicPr>
          <p:cNvPr id="7" name="Picture 6">
            <a:extLst>
              <a:ext uri="{FF2B5EF4-FFF2-40B4-BE49-F238E27FC236}">
                <a16:creationId xmlns:a16="http://schemas.microsoft.com/office/drawing/2014/main" id="{32C57040-8849-4CA3-A539-F26EBD70E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062" y="953824"/>
            <a:ext cx="6451029" cy="4023421"/>
          </a:xfrm>
          <a:prstGeom prst="rect">
            <a:avLst/>
          </a:prstGeom>
        </p:spPr>
      </p:pic>
      <p:sp>
        <p:nvSpPr>
          <p:cNvPr id="8" name="TextBox 7">
            <a:extLst>
              <a:ext uri="{FF2B5EF4-FFF2-40B4-BE49-F238E27FC236}">
                <a16:creationId xmlns:a16="http://schemas.microsoft.com/office/drawing/2014/main" id="{A7F434D5-87CA-4619-AF15-17B2A84A56CC}"/>
              </a:ext>
            </a:extLst>
          </p:cNvPr>
          <p:cNvSpPr txBox="1"/>
          <p:nvPr/>
        </p:nvSpPr>
        <p:spPr>
          <a:xfrm>
            <a:off x="1670867" y="4940590"/>
            <a:ext cx="5880136" cy="215444"/>
          </a:xfrm>
          <a:prstGeom prst="rect">
            <a:avLst/>
          </a:prstGeom>
          <a:noFill/>
        </p:spPr>
        <p:txBody>
          <a:bodyPr wrap="none" rtlCol="0">
            <a:spAutoFit/>
          </a:bodyPr>
          <a:lstStyle/>
          <a:p>
            <a:r>
              <a:rPr lang="en-US" sz="800" dirty="0"/>
              <a:t>Cyber Security - Current Landscape and Future Challenges - Anish Mohammed, Lead Security Architect, Lloyds Bank Group</a:t>
            </a:r>
          </a:p>
        </p:txBody>
      </p:sp>
      <p:sp>
        <p:nvSpPr>
          <p:cNvPr id="75" name="Rectangle 74">
            <a:extLst>
              <a:ext uri="{FF2B5EF4-FFF2-40B4-BE49-F238E27FC236}">
                <a16:creationId xmlns:a16="http://schemas.microsoft.com/office/drawing/2014/main" id="{01779601-888A-4D1E-9EC1-B6DEBB5834D1}"/>
              </a:ext>
            </a:extLst>
          </p:cNvPr>
          <p:cNvSpPr/>
          <p:nvPr/>
        </p:nvSpPr>
        <p:spPr>
          <a:xfrm>
            <a:off x="264160" y="431739"/>
            <a:ext cx="3082895" cy="369332"/>
          </a:xfrm>
          <a:prstGeom prst="rect">
            <a:avLst/>
          </a:prstGeom>
        </p:spPr>
        <p:txBody>
          <a:bodyPr wrap="none">
            <a:spAutoFit/>
          </a:bodyPr>
          <a:lstStyle/>
          <a:p>
            <a:r>
              <a:rPr lang="en-US" dirty="0">
                <a:solidFill>
                  <a:schemeClr val="tx1">
                    <a:lumMod val="65000"/>
                    <a:lumOff val="35000"/>
                  </a:schemeClr>
                </a:solidFill>
              </a:rPr>
              <a:t>The Role of Data Integration</a:t>
            </a:r>
          </a:p>
        </p:txBody>
      </p:sp>
    </p:spTree>
    <p:extLst>
      <p:ext uri="{BB962C8B-B14F-4D97-AF65-F5344CB8AC3E}">
        <p14:creationId xmlns:p14="http://schemas.microsoft.com/office/powerpoint/2010/main" val="212685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18226" b="-664"/>
          <a:stretch/>
        </p:blipFill>
        <p:spPr>
          <a:xfrm>
            <a:off x="-1" y="814129"/>
            <a:ext cx="10816389" cy="4329371"/>
          </a:xfrm>
        </p:spPr>
      </p:pic>
      <p:sp>
        <p:nvSpPr>
          <p:cNvPr id="3" name="Title 2"/>
          <p:cNvSpPr>
            <a:spLocks noGrp="1"/>
          </p:cNvSpPr>
          <p:nvPr>
            <p:ph type="title"/>
          </p:nvPr>
        </p:nvSpPr>
        <p:spPr/>
        <p:txBody>
          <a:bodyPr/>
          <a:lstStyle/>
          <a:p>
            <a:r>
              <a:rPr lang="en-US" dirty="0"/>
              <a:t>Why Pentaho Cyber Security Analytics?</a:t>
            </a:r>
          </a:p>
        </p:txBody>
      </p:sp>
      <p:sp>
        <p:nvSpPr>
          <p:cNvPr id="5" name="TextBox 4"/>
          <p:cNvSpPr txBox="1"/>
          <p:nvPr/>
        </p:nvSpPr>
        <p:spPr>
          <a:xfrm>
            <a:off x="-542" y="774764"/>
            <a:ext cx="9143999" cy="4300796"/>
          </a:xfrm>
          <a:prstGeom prst="rect">
            <a:avLst/>
          </a:prstGeom>
          <a:gradFill>
            <a:gsLst>
              <a:gs pos="0">
                <a:schemeClr val="accent1">
                  <a:lumMod val="5000"/>
                  <a:lumOff val="95000"/>
                </a:schemeClr>
              </a:gs>
              <a:gs pos="100000">
                <a:schemeClr val="bg1">
                  <a:alpha val="0"/>
                </a:schemeClr>
              </a:gs>
            </a:gsLst>
            <a:lin ang="5400000" scaled="1"/>
          </a:gradFill>
        </p:spPr>
        <p:txBody>
          <a:bodyPr wrap="square" rtlCol="0">
            <a:spAutoFit/>
          </a:bodyPr>
          <a:lstStyle/>
          <a:p>
            <a:endParaRPr lang="en-US" dirty="0"/>
          </a:p>
        </p:txBody>
      </p:sp>
      <p:sp>
        <p:nvSpPr>
          <p:cNvPr id="7" name="TextBox 6"/>
          <p:cNvSpPr txBox="1"/>
          <p:nvPr/>
        </p:nvSpPr>
        <p:spPr>
          <a:xfrm>
            <a:off x="4869713" y="1129407"/>
            <a:ext cx="4278098" cy="4093428"/>
          </a:xfrm>
          <a:prstGeom prst="rect">
            <a:avLst/>
          </a:prstGeom>
          <a:gradFill>
            <a:gsLst>
              <a:gs pos="0">
                <a:srgbClr val="0070C0">
                  <a:alpha val="0"/>
                </a:srgbClr>
              </a:gs>
              <a:gs pos="100000">
                <a:schemeClr val="accent6">
                  <a:lumMod val="60000"/>
                  <a:lumOff val="40000"/>
                </a:schemeClr>
              </a:gs>
            </a:gsLst>
            <a:lin ang="5400000" scaled="1"/>
          </a:gradFill>
        </p:spPr>
        <p:txBody>
          <a:bodyPr wrap="square" rtlCol="0" anchor="ctr">
            <a:spAutoFit/>
          </a:bodyPr>
          <a:lstStyle/>
          <a:p>
            <a:endParaRPr lang="en-US" sz="800" dirty="0">
              <a:ln w="0"/>
              <a:solidFill>
                <a:schemeClr val="accent1"/>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dirty="0">
                <a:ln w="0"/>
                <a:solidFill>
                  <a:schemeClr val="tx2"/>
                </a:solidFill>
                <a:effectLst>
                  <a:outerShdw blurRad="38100" dist="25400" dir="5400000" algn="ctr" rotWithShape="0">
                    <a:srgbClr val="6E747A">
                      <a:alpha val="43000"/>
                    </a:srgbClr>
                  </a:outerShdw>
                </a:effectLst>
              </a:rPr>
              <a:t>Automate preparation, blending, reporting and alerting of complex variety of data</a:t>
            </a:r>
          </a:p>
          <a:p>
            <a:pPr marL="285750" indent="-285750">
              <a:buFont typeface="Arial" panose="020B0604020202020204" pitchFamily="34" charset="0"/>
              <a:buChar char="•"/>
            </a:pPr>
            <a:endParaRPr lang="en-US" dirty="0">
              <a:ln w="0"/>
              <a:solidFill>
                <a:schemeClr val="tx2"/>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dirty="0">
                <a:ln w="0"/>
                <a:solidFill>
                  <a:schemeClr val="tx2"/>
                </a:solidFill>
                <a:effectLst>
                  <a:outerShdw blurRad="38100" dist="25400" dir="5400000" algn="ctr" rotWithShape="0">
                    <a:srgbClr val="6E747A">
                      <a:alpha val="43000"/>
                    </a:srgbClr>
                  </a:outerShdw>
                </a:effectLst>
              </a:rPr>
              <a:t>Fill some of the resource gaps through automation</a:t>
            </a:r>
          </a:p>
          <a:p>
            <a:pPr marL="285750" indent="-285750">
              <a:buFont typeface="Arial" panose="020B0604020202020204" pitchFamily="34" charset="0"/>
              <a:buChar char="•"/>
            </a:pPr>
            <a:endParaRPr lang="en-US" dirty="0">
              <a:ln w="0"/>
              <a:solidFill>
                <a:schemeClr val="tx2"/>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dirty="0">
                <a:ln w="0"/>
                <a:solidFill>
                  <a:schemeClr val="tx2"/>
                </a:solidFill>
                <a:effectLst>
                  <a:outerShdw blurRad="38100" dist="25400" dir="5400000" algn="ctr" rotWithShape="0">
                    <a:srgbClr val="6E747A">
                      <a:alpha val="43000"/>
                    </a:srgbClr>
                  </a:outerShdw>
                </a:effectLst>
              </a:rPr>
              <a:t>Integrate predictive analytics for near real time behavioral analytics</a:t>
            </a:r>
          </a:p>
          <a:p>
            <a:pPr marL="285750" indent="-285750">
              <a:buFont typeface="Arial" panose="020B0604020202020204" pitchFamily="34" charset="0"/>
              <a:buChar char="•"/>
            </a:pPr>
            <a:endParaRPr lang="en-US" dirty="0">
              <a:ln w="0"/>
              <a:solidFill>
                <a:schemeClr val="tx2"/>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dirty="0">
                <a:ln w="0"/>
                <a:solidFill>
                  <a:schemeClr val="tx2"/>
                </a:solidFill>
                <a:effectLst>
                  <a:outerShdw blurRad="38100" dist="25400" dir="5400000" algn="ctr" rotWithShape="0">
                    <a:srgbClr val="6E747A">
                      <a:alpha val="43000"/>
                    </a:srgbClr>
                  </a:outerShdw>
                </a:effectLst>
              </a:rPr>
              <a:t>Reduces complexity without the deep cost to deploy, maintain and operate.</a:t>
            </a:r>
          </a:p>
          <a:p>
            <a:endParaRPr lang="en-US" dirty="0">
              <a:ln w="0"/>
              <a:solidFill>
                <a:schemeClr val="tx2"/>
              </a:solidFill>
              <a:effectLst>
                <a:outerShdw blurRad="38100" dist="25400" dir="5400000" algn="ctr" rotWithShape="0">
                  <a:srgbClr val="6E747A">
                    <a:alpha val="43000"/>
                  </a:srgbClr>
                </a:outerShdw>
              </a:effectLst>
            </a:endParaRPr>
          </a:p>
          <a:p>
            <a:endParaRPr lang="en-US"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96264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160" y="42594"/>
            <a:ext cx="6520607" cy="732441"/>
          </a:xfrm>
        </p:spPr>
        <p:txBody>
          <a:bodyPr>
            <a:noAutofit/>
          </a:bodyPr>
          <a:lstStyle/>
          <a:p>
            <a:pPr>
              <a:defRPr/>
            </a:pPr>
            <a:r>
              <a:rPr lang="en-US" dirty="0"/>
              <a:t>Blend Logs and Business Data with 360 view - Cyber Security Investigating</a:t>
            </a:r>
          </a:p>
        </p:txBody>
      </p:sp>
      <p:cxnSp>
        <p:nvCxnSpPr>
          <p:cNvPr id="184" name="Straight Arrow Connector 183"/>
          <p:cNvCxnSpPr/>
          <p:nvPr/>
        </p:nvCxnSpPr>
        <p:spPr bwMode="auto">
          <a:xfrm>
            <a:off x="4206482" y="4273735"/>
            <a:ext cx="482907" cy="0"/>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85" name="Rounded Rectangle 184"/>
          <p:cNvSpPr>
            <a:spLocks noChangeArrowheads="1"/>
          </p:cNvSpPr>
          <p:nvPr/>
        </p:nvSpPr>
        <p:spPr bwMode="auto">
          <a:xfrm>
            <a:off x="4747995" y="3935597"/>
            <a:ext cx="594121" cy="681038"/>
          </a:xfrm>
          <a:prstGeom prst="roundRect">
            <a:avLst>
              <a:gd name="adj" fmla="val 6581"/>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sp>
        <p:nvSpPr>
          <p:cNvPr id="45151" name="Title 2"/>
          <p:cNvSpPr txBox="1">
            <a:spLocks/>
          </p:cNvSpPr>
          <p:nvPr/>
        </p:nvSpPr>
        <p:spPr bwMode="auto">
          <a:xfrm>
            <a:off x="4736115" y="4155238"/>
            <a:ext cx="623047" cy="4034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800" b="0" dirty="0">
                <a:solidFill>
                  <a:srgbClr val="0055B8"/>
                </a:solidFill>
              </a:rPr>
              <a:t>Existing ETL Tool or </a:t>
            </a:r>
            <a:r>
              <a:rPr lang="en-US" altLang="en-US" sz="800" dirty="0">
                <a:solidFill>
                  <a:srgbClr val="0055B8"/>
                </a:solidFill>
              </a:rPr>
              <a:t>PDI</a:t>
            </a:r>
          </a:p>
        </p:txBody>
      </p:sp>
      <p:cxnSp>
        <p:nvCxnSpPr>
          <p:cNvPr id="187" name="Straight Arrow Connector 186"/>
          <p:cNvCxnSpPr/>
          <p:nvPr/>
        </p:nvCxnSpPr>
        <p:spPr bwMode="auto">
          <a:xfrm>
            <a:off x="5401647" y="4273735"/>
            <a:ext cx="251222" cy="0"/>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45153" name="Picture 158"/>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85656" y="3992050"/>
            <a:ext cx="495300" cy="131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160" name="Picture 126"/>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566384" y="4035002"/>
            <a:ext cx="599089" cy="5791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7" name="Title 2"/>
          <p:cNvSpPr txBox="1">
            <a:spLocks/>
          </p:cNvSpPr>
          <p:nvPr/>
        </p:nvSpPr>
        <p:spPr bwMode="auto">
          <a:xfrm>
            <a:off x="3580213" y="4285641"/>
            <a:ext cx="553640" cy="285750"/>
          </a:xfrm>
          <a:prstGeom prst="rect">
            <a:avLst/>
          </a:prstGeom>
        </p:spPr>
        <p:txBody>
          <a:bodyPr>
            <a:normAutofit fontScale="97500"/>
          </a:bodyPr>
          <a:lstStyle/>
          <a:p>
            <a:pPr algn="ctr" fontAlgn="auto">
              <a:spcAft>
                <a:spcPts val="0"/>
              </a:spcAft>
              <a:defRPr/>
            </a:pPr>
            <a:r>
              <a:rPr lang="en-US" sz="1100" dirty="0">
                <a:solidFill>
                  <a:srgbClr val="0055B8"/>
                </a:solidFill>
                <a:latin typeface="Arial"/>
                <a:ea typeface="Open Sans Light" pitchFamily="34" charset="0"/>
                <a:cs typeface="Arial"/>
              </a:rPr>
              <a:t>EDW</a:t>
            </a:r>
          </a:p>
        </p:txBody>
      </p:sp>
      <p:pic>
        <p:nvPicPr>
          <p:cNvPr id="45158" name="Picture 162"/>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954414" y="3794615"/>
            <a:ext cx="577436" cy="558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159" name="Picture 163"/>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782964" y="4080365"/>
            <a:ext cx="577436" cy="558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3" name="Title 2"/>
          <p:cNvSpPr txBox="1">
            <a:spLocks/>
          </p:cNvSpPr>
          <p:nvPr/>
        </p:nvSpPr>
        <p:spPr bwMode="auto">
          <a:xfrm>
            <a:off x="5724307" y="4257066"/>
            <a:ext cx="685800" cy="400050"/>
          </a:xfrm>
          <a:prstGeom prst="rect">
            <a:avLst/>
          </a:prstGeom>
        </p:spPr>
        <p:txBody>
          <a:bodyPr>
            <a:normAutofit fontScale="97500" lnSpcReduction="10000"/>
          </a:bodyPr>
          <a:lstStyle/>
          <a:p>
            <a:pPr algn="ctr" fontAlgn="auto">
              <a:spcAft>
                <a:spcPts val="0"/>
              </a:spcAft>
              <a:defRPr/>
            </a:pPr>
            <a:r>
              <a:rPr lang="en-US" sz="1100" dirty="0">
                <a:solidFill>
                  <a:srgbClr val="0055B8"/>
                </a:solidFill>
                <a:latin typeface="Arial"/>
                <a:ea typeface="Open Sans Light" pitchFamily="34" charset="0"/>
                <a:cs typeface="Arial"/>
              </a:rPr>
              <a:t>Data Marts</a:t>
            </a:r>
          </a:p>
        </p:txBody>
      </p:sp>
      <p:sp>
        <p:nvSpPr>
          <p:cNvPr id="180" name="Rounded Rectangle 179"/>
          <p:cNvSpPr>
            <a:spLocks noChangeArrowheads="1"/>
          </p:cNvSpPr>
          <p:nvPr/>
        </p:nvSpPr>
        <p:spPr bwMode="auto">
          <a:xfrm>
            <a:off x="7945305" y="1930585"/>
            <a:ext cx="685800" cy="1428750"/>
          </a:xfrm>
          <a:prstGeom prst="roundRect">
            <a:avLst>
              <a:gd name="adj" fmla="val 5987"/>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pic>
        <p:nvPicPr>
          <p:cNvPr id="45146" name="Picture 15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002550" y="2007562"/>
            <a:ext cx="571500" cy="151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2" name="Title 2"/>
          <p:cNvSpPr txBox="1">
            <a:spLocks/>
          </p:cNvSpPr>
          <p:nvPr/>
        </p:nvSpPr>
        <p:spPr bwMode="auto">
          <a:xfrm>
            <a:off x="7912552" y="2146119"/>
            <a:ext cx="747436" cy="228600"/>
          </a:xfrm>
          <a:prstGeom prst="rect">
            <a:avLst/>
          </a:prstGeom>
        </p:spPr>
        <p:txBody>
          <a:bodyPr>
            <a:noAutofit/>
          </a:bodyPr>
          <a:lstStyle/>
          <a:p>
            <a:pPr algn="ctr" fontAlgn="auto">
              <a:spcAft>
                <a:spcPts val="0"/>
              </a:spcAft>
              <a:defRPr/>
            </a:pPr>
            <a:r>
              <a:rPr lang="en-US" sz="1000" b="1" dirty="0">
                <a:solidFill>
                  <a:srgbClr val="0055B8"/>
                </a:solidFill>
                <a:latin typeface="Arial"/>
                <a:ea typeface="Open Sans Light" pitchFamily="34" charset="0"/>
                <a:cs typeface="Arial"/>
              </a:rPr>
              <a:t>Cyber </a:t>
            </a:r>
            <a:r>
              <a:rPr lang="en-US" sz="1000" b="1" dirty="0" err="1">
                <a:solidFill>
                  <a:srgbClr val="0055B8"/>
                </a:solidFill>
                <a:latin typeface="Arial"/>
                <a:ea typeface="Open Sans Light" pitchFamily="34" charset="0"/>
                <a:cs typeface="Arial"/>
              </a:rPr>
              <a:t>SecurityAnalytics</a:t>
            </a:r>
            <a:endParaRPr lang="en-US" sz="1000" b="1" dirty="0">
              <a:solidFill>
                <a:srgbClr val="0055B8"/>
              </a:solidFill>
              <a:latin typeface="Arial"/>
              <a:ea typeface="Open Sans Light" pitchFamily="34" charset="0"/>
              <a:cs typeface="Arial"/>
            </a:endParaRPr>
          </a:p>
        </p:txBody>
      </p:sp>
      <p:pic>
        <p:nvPicPr>
          <p:cNvPr id="45148" name="Picture 153"/>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054243" y="2684497"/>
            <a:ext cx="466725" cy="49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0" name="Rounded Rectangle 159"/>
          <p:cNvSpPr>
            <a:spLocks noChangeArrowheads="1"/>
          </p:cNvSpPr>
          <p:nvPr/>
        </p:nvSpPr>
        <p:spPr bwMode="auto">
          <a:xfrm>
            <a:off x="1801479" y="3091444"/>
            <a:ext cx="685800" cy="1503759"/>
          </a:xfrm>
          <a:prstGeom prst="roundRect">
            <a:avLst>
              <a:gd name="adj" fmla="val 5017"/>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pic>
        <p:nvPicPr>
          <p:cNvPr id="45132" name="Picture 87"/>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910274" y="4036511"/>
            <a:ext cx="485775"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 name="Title 2"/>
          <p:cNvSpPr txBox="1">
            <a:spLocks/>
          </p:cNvSpPr>
          <p:nvPr/>
        </p:nvSpPr>
        <p:spPr bwMode="auto">
          <a:xfrm>
            <a:off x="1801479" y="3367215"/>
            <a:ext cx="685800" cy="641747"/>
          </a:xfrm>
          <a:prstGeom prst="rect">
            <a:avLst/>
          </a:prstGeom>
        </p:spPr>
        <p:txBody>
          <a:bodyPr>
            <a:normAutofit fontScale="82500" lnSpcReduction="10000"/>
          </a:bodyPr>
          <a:lstStyle/>
          <a:p>
            <a:pPr algn="ctr" fontAlgn="auto">
              <a:spcAft>
                <a:spcPts val="0"/>
              </a:spcAft>
              <a:defRPr/>
            </a:pPr>
            <a:r>
              <a:rPr lang="en-US" sz="1100" dirty="0">
                <a:solidFill>
                  <a:srgbClr val="0055B8"/>
                </a:solidFill>
                <a:latin typeface="Arial"/>
                <a:ea typeface="Open Sans Light" pitchFamily="34" charset="0"/>
                <a:cs typeface="Arial"/>
              </a:rPr>
              <a:t>Existing</a:t>
            </a:r>
          </a:p>
          <a:p>
            <a:pPr algn="ctr" fontAlgn="auto">
              <a:spcAft>
                <a:spcPts val="0"/>
              </a:spcAft>
              <a:defRPr/>
            </a:pPr>
            <a:r>
              <a:rPr lang="en-US" sz="1100" dirty="0">
                <a:solidFill>
                  <a:srgbClr val="0055B8"/>
                </a:solidFill>
                <a:latin typeface="Arial"/>
                <a:ea typeface="Open Sans Light" pitchFamily="34" charset="0"/>
                <a:cs typeface="Arial"/>
              </a:rPr>
              <a:t>ETL Tool</a:t>
            </a:r>
          </a:p>
          <a:p>
            <a:pPr algn="ctr" fontAlgn="auto">
              <a:spcAft>
                <a:spcPts val="0"/>
              </a:spcAft>
              <a:defRPr/>
            </a:pPr>
            <a:r>
              <a:rPr lang="en-US" sz="1100" dirty="0">
                <a:solidFill>
                  <a:srgbClr val="0055B8"/>
                </a:solidFill>
                <a:latin typeface="Arial"/>
                <a:ea typeface="Open Sans Light" pitchFamily="34" charset="0"/>
                <a:cs typeface="Arial"/>
              </a:rPr>
              <a:t>or </a:t>
            </a:r>
            <a:r>
              <a:rPr lang="en-US" sz="1100" b="1" dirty="0">
                <a:solidFill>
                  <a:srgbClr val="0055B8"/>
                </a:solidFill>
                <a:latin typeface="Arial"/>
                <a:ea typeface="Open Sans Light" pitchFamily="34" charset="0"/>
                <a:cs typeface="Arial"/>
              </a:rPr>
              <a:t>Pentaho</a:t>
            </a:r>
          </a:p>
        </p:txBody>
      </p:sp>
      <p:pic>
        <p:nvPicPr>
          <p:cNvPr id="45134" name="Picture 124"/>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58838" y="3206269"/>
            <a:ext cx="571500" cy="1516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65" name="Straight Arrow Connector 164"/>
          <p:cNvCxnSpPr/>
          <p:nvPr/>
        </p:nvCxnSpPr>
        <p:spPr bwMode="auto">
          <a:xfrm>
            <a:off x="2650524" y="4273735"/>
            <a:ext cx="830867" cy="0"/>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5143" name="Title 2"/>
          <p:cNvSpPr txBox="1">
            <a:spLocks/>
          </p:cNvSpPr>
          <p:nvPr/>
        </p:nvSpPr>
        <p:spPr bwMode="auto">
          <a:xfrm>
            <a:off x="149975" y="3310161"/>
            <a:ext cx="1132745"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1000" b="0" dirty="0">
                <a:solidFill>
                  <a:srgbClr val="0055B8"/>
                </a:solidFill>
              </a:rPr>
              <a:t>Employees or Outsiders </a:t>
            </a:r>
          </a:p>
        </p:txBody>
      </p:sp>
      <p:pic>
        <p:nvPicPr>
          <p:cNvPr id="45144" name="Picture 6" descr="people-cycle.png"/>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76689" y="3092256"/>
            <a:ext cx="255229" cy="2457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73" name="Straight Arrow Connector 172"/>
          <p:cNvCxnSpPr/>
          <p:nvPr/>
        </p:nvCxnSpPr>
        <p:spPr bwMode="auto">
          <a:xfrm>
            <a:off x="1020053" y="3841538"/>
            <a:ext cx="697536" cy="0"/>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5142" name="Title 2"/>
          <p:cNvSpPr txBox="1">
            <a:spLocks/>
          </p:cNvSpPr>
          <p:nvPr/>
        </p:nvSpPr>
        <p:spPr bwMode="auto">
          <a:xfrm>
            <a:off x="232101" y="3895460"/>
            <a:ext cx="914400" cy="216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1000" b="0" dirty="0">
                <a:solidFill>
                  <a:srgbClr val="0055B8"/>
                </a:solidFill>
              </a:rPr>
              <a:t>SIEM</a:t>
            </a:r>
          </a:p>
        </p:txBody>
      </p:sp>
      <p:pic>
        <p:nvPicPr>
          <p:cNvPr id="45139" name="Picture 7" descr="document-download.png"/>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50827" y="4172370"/>
            <a:ext cx="312274" cy="2314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140" name="Title 2"/>
          <p:cNvSpPr txBox="1">
            <a:spLocks/>
          </p:cNvSpPr>
          <p:nvPr/>
        </p:nvSpPr>
        <p:spPr bwMode="auto">
          <a:xfrm>
            <a:off x="228513" y="4374257"/>
            <a:ext cx="87595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1000" b="0" dirty="0">
                <a:solidFill>
                  <a:srgbClr val="0055B8"/>
                </a:solidFill>
              </a:rPr>
              <a:t>External </a:t>
            </a:r>
            <a:r>
              <a:rPr lang="en-US" altLang="en-US" sz="1000" b="0" dirty="0" err="1">
                <a:solidFill>
                  <a:srgbClr val="0055B8"/>
                </a:solidFill>
              </a:rPr>
              <a:t>WatchList</a:t>
            </a:r>
            <a:r>
              <a:rPr lang="en-US" altLang="en-US" sz="1000" b="0" dirty="0">
                <a:solidFill>
                  <a:srgbClr val="0055B8"/>
                </a:solidFill>
              </a:rPr>
              <a:t> of URL sites</a:t>
            </a:r>
          </a:p>
        </p:txBody>
      </p:sp>
      <p:pic>
        <p:nvPicPr>
          <p:cNvPr id="45127" name="Picture 3" descr="laptop-chart.png"/>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32775" y="3697692"/>
            <a:ext cx="312274" cy="219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124" name="Picture 106"/>
          <p:cNvPicPr>
            <a:picLocks noChangeAspect="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7877716" y="3912451"/>
            <a:ext cx="909362" cy="761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9" name="Title 2"/>
          <p:cNvSpPr txBox="1">
            <a:spLocks/>
          </p:cNvSpPr>
          <p:nvPr/>
        </p:nvSpPr>
        <p:spPr bwMode="auto">
          <a:xfrm>
            <a:off x="7986978" y="4197535"/>
            <a:ext cx="685800" cy="346472"/>
          </a:xfrm>
          <a:prstGeom prst="rect">
            <a:avLst/>
          </a:prstGeom>
        </p:spPr>
        <p:txBody>
          <a:bodyPr>
            <a:normAutofit fontScale="97500"/>
          </a:bodyPr>
          <a:lstStyle/>
          <a:p>
            <a:pPr algn="ctr" fontAlgn="auto">
              <a:spcAft>
                <a:spcPts val="0"/>
              </a:spcAft>
              <a:defRPr/>
            </a:pPr>
            <a:r>
              <a:rPr lang="en-US" sz="1000" dirty="0">
                <a:solidFill>
                  <a:srgbClr val="0055B8"/>
                </a:solidFill>
                <a:latin typeface="Arial"/>
                <a:ea typeface="Open Sans Light" pitchFamily="34" charset="0"/>
                <a:cs typeface="Arial"/>
              </a:rPr>
              <a:t>BI Tools</a:t>
            </a:r>
          </a:p>
        </p:txBody>
      </p:sp>
      <p:cxnSp>
        <p:nvCxnSpPr>
          <p:cNvPr id="147" name="Straight Arrow Connector 146"/>
          <p:cNvCxnSpPr>
            <a:endCxn id="45124" idx="1"/>
          </p:cNvCxnSpPr>
          <p:nvPr/>
        </p:nvCxnSpPr>
        <p:spPr bwMode="auto">
          <a:xfrm>
            <a:off x="6686283" y="4273735"/>
            <a:ext cx="1191433" cy="19383"/>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bwMode="auto">
          <a:xfrm flipV="1">
            <a:off x="8267964" y="3473635"/>
            <a:ext cx="4763" cy="481013"/>
          </a:xfrm>
          <a:prstGeom prst="straightConnector1">
            <a:avLst/>
          </a:prstGeom>
          <a:ln w="25400" cap="flat" cmpd="sng" algn="ctr">
            <a:solidFill>
              <a:schemeClr val="accent1"/>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bwMode="auto">
          <a:xfrm flipH="1">
            <a:off x="6686283" y="3941550"/>
            <a:ext cx="1586444" cy="0"/>
          </a:xfrm>
          <a:prstGeom prst="straightConnector1">
            <a:avLst/>
          </a:prstGeom>
          <a:ln w="25400" cap="flat" cmpd="sng" algn="ctr">
            <a:solidFill>
              <a:schemeClr val="accent1"/>
            </a:solidFill>
            <a:prstDash val="solid"/>
            <a:round/>
            <a:headEnd type="none" w="med" len="med"/>
            <a:tailEnd type="none" w="lg" len="lg"/>
          </a:ln>
          <a:effectLst/>
        </p:spPr>
        <p:style>
          <a:lnRef idx="2">
            <a:schemeClr val="accent1"/>
          </a:lnRef>
          <a:fillRef idx="0">
            <a:schemeClr val="accent1"/>
          </a:fillRef>
          <a:effectRef idx="1">
            <a:schemeClr val="accent1"/>
          </a:effectRef>
          <a:fontRef idx="minor">
            <a:schemeClr val="tx1"/>
          </a:fontRef>
        </p:style>
      </p:cxnSp>
      <p:pic>
        <p:nvPicPr>
          <p:cNvPr id="45086" name="Picture 4" descr="earth-chats.png"/>
          <p:cNvPicPr>
            <a:picLocks noChangeAspect="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533481" y="1454629"/>
            <a:ext cx="321459" cy="272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0" name="Title 2"/>
          <p:cNvSpPr txBox="1">
            <a:spLocks/>
          </p:cNvSpPr>
          <p:nvPr/>
        </p:nvSpPr>
        <p:spPr bwMode="auto">
          <a:xfrm>
            <a:off x="291636" y="1711953"/>
            <a:ext cx="857250" cy="245268"/>
          </a:xfrm>
          <a:prstGeom prst="rect">
            <a:avLst/>
          </a:prstGeom>
        </p:spPr>
        <p:txBody>
          <a:bodyPr>
            <a:normAutofit fontScale="97500"/>
          </a:bodyPr>
          <a:lstStyle/>
          <a:p>
            <a:pPr algn="ctr" fontAlgn="auto">
              <a:spcAft>
                <a:spcPts val="0"/>
              </a:spcAft>
              <a:defRPr/>
            </a:pPr>
            <a:r>
              <a:rPr lang="en-US" sz="1000" dirty="0">
                <a:solidFill>
                  <a:srgbClr val="0055B8"/>
                </a:solidFill>
                <a:latin typeface="Arial"/>
                <a:ea typeface="Open Sans Light" pitchFamily="34" charset="0"/>
                <a:cs typeface="Arial"/>
              </a:rPr>
              <a:t>Sophos</a:t>
            </a:r>
          </a:p>
        </p:txBody>
      </p:sp>
      <p:cxnSp>
        <p:nvCxnSpPr>
          <p:cNvPr id="222" name="Straight Arrow Connector 221"/>
          <p:cNvCxnSpPr/>
          <p:nvPr/>
        </p:nvCxnSpPr>
        <p:spPr bwMode="auto">
          <a:xfrm>
            <a:off x="1020053" y="1930585"/>
            <a:ext cx="697536" cy="3"/>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45115" name="Picture 95"/>
          <p:cNvPicPr>
            <a:picLocks noChangeAspect="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577576" y="1961133"/>
            <a:ext cx="246451" cy="2464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9" name="Title 2"/>
          <p:cNvSpPr txBox="1">
            <a:spLocks/>
          </p:cNvSpPr>
          <p:nvPr/>
        </p:nvSpPr>
        <p:spPr bwMode="auto">
          <a:xfrm>
            <a:off x="460312" y="2175857"/>
            <a:ext cx="481012" cy="211931"/>
          </a:xfrm>
          <a:prstGeom prst="rect">
            <a:avLst/>
          </a:prstGeom>
        </p:spPr>
        <p:txBody>
          <a:bodyPr>
            <a:noAutofit/>
          </a:bodyPr>
          <a:lstStyle/>
          <a:p>
            <a:pPr algn="ctr" fontAlgn="auto">
              <a:spcAft>
                <a:spcPts val="0"/>
              </a:spcAft>
              <a:defRPr/>
            </a:pPr>
            <a:r>
              <a:rPr lang="en-US" sz="1000" dirty="0">
                <a:solidFill>
                  <a:srgbClr val="0055B8"/>
                </a:solidFill>
                <a:latin typeface="Arial"/>
                <a:ea typeface="Open Sans Light" pitchFamily="34" charset="0"/>
                <a:cs typeface="Arial"/>
              </a:rPr>
              <a:t>Web Logs</a:t>
            </a:r>
          </a:p>
        </p:txBody>
      </p:sp>
      <p:sp>
        <p:nvSpPr>
          <p:cNvPr id="45112" name="Title 2"/>
          <p:cNvSpPr txBox="1">
            <a:spLocks/>
          </p:cNvSpPr>
          <p:nvPr/>
        </p:nvSpPr>
        <p:spPr bwMode="auto">
          <a:xfrm>
            <a:off x="346012" y="1208284"/>
            <a:ext cx="688549" cy="15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buFontTx/>
              <a:buNone/>
            </a:pPr>
            <a:r>
              <a:rPr lang="en-US" altLang="en-US" sz="1000" b="0" dirty="0">
                <a:solidFill>
                  <a:srgbClr val="0055B8"/>
                </a:solidFill>
              </a:rPr>
              <a:t>LDAP</a:t>
            </a:r>
          </a:p>
        </p:txBody>
      </p:sp>
      <p:sp>
        <p:nvSpPr>
          <p:cNvPr id="218" name="Rounded Rectangle 217"/>
          <p:cNvSpPr>
            <a:spLocks noChangeArrowheads="1"/>
          </p:cNvSpPr>
          <p:nvPr/>
        </p:nvSpPr>
        <p:spPr bwMode="auto">
          <a:xfrm>
            <a:off x="1745597" y="1073338"/>
            <a:ext cx="764304" cy="1729977"/>
          </a:xfrm>
          <a:prstGeom prst="roundRect">
            <a:avLst>
              <a:gd name="adj" fmla="val 7252"/>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sp>
        <p:nvSpPr>
          <p:cNvPr id="219" name="Title 2"/>
          <p:cNvSpPr txBox="1">
            <a:spLocks/>
          </p:cNvSpPr>
          <p:nvPr/>
        </p:nvSpPr>
        <p:spPr bwMode="auto">
          <a:xfrm>
            <a:off x="1665565" y="1461112"/>
            <a:ext cx="925860" cy="571500"/>
          </a:xfrm>
          <a:prstGeom prst="rect">
            <a:avLst/>
          </a:prstGeom>
        </p:spPr>
        <p:txBody>
          <a:bodyPr>
            <a:noAutofit/>
          </a:bodyPr>
          <a:lstStyle/>
          <a:p>
            <a:pPr algn="ctr" fontAlgn="auto">
              <a:spcAft>
                <a:spcPts val="0"/>
              </a:spcAft>
              <a:defRPr/>
            </a:pPr>
            <a:r>
              <a:rPr lang="en-US" sz="1050" dirty="0">
                <a:solidFill>
                  <a:srgbClr val="0055B8"/>
                </a:solidFill>
                <a:latin typeface="Arial"/>
                <a:ea typeface="Open Sans Light" pitchFamily="34" charset="0"/>
                <a:cs typeface="Arial"/>
              </a:rPr>
              <a:t>Automated Onboarding</a:t>
            </a:r>
            <a:endParaRPr lang="en-US" sz="1050" b="1" dirty="0">
              <a:solidFill>
                <a:srgbClr val="0055B8"/>
              </a:solidFill>
              <a:latin typeface="Arial"/>
              <a:ea typeface="Open Sans Light" pitchFamily="34" charset="0"/>
              <a:cs typeface="Arial"/>
            </a:endParaRPr>
          </a:p>
        </p:txBody>
      </p:sp>
      <p:pic>
        <p:nvPicPr>
          <p:cNvPr id="45107" name="Picture 121"/>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39335" y="2083840"/>
            <a:ext cx="415711" cy="538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108" name="Picture 12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68512" y="1137246"/>
            <a:ext cx="571479" cy="151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11" name="Straight Arrow Connector 210"/>
          <p:cNvCxnSpPr>
            <a:endCxn id="45102" idx="1"/>
          </p:cNvCxnSpPr>
          <p:nvPr/>
        </p:nvCxnSpPr>
        <p:spPr bwMode="auto">
          <a:xfrm flipV="1">
            <a:off x="2650524" y="1899871"/>
            <a:ext cx="730122" cy="383"/>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45102" name="Picture 136"/>
          <p:cNvPicPr>
            <a:picLocks noChangeAspect="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3380646" y="1587869"/>
            <a:ext cx="984772" cy="6240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103" name="Picture 137"/>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22451" y="1972440"/>
            <a:ext cx="251209" cy="186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4" name="Title 2"/>
          <p:cNvSpPr txBox="1">
            <a:spLocks/>
          </p:cNvSpPr>
          <p:nvPr/>
        </p:nvSpPr>
        <p:spPr bwMode="auto">
          <a:xfrm>
            <a:off x="3479009" y="1629981"/>
            <a:ext cx="800099" cy="400050"/>
          </a:xfrm>
          <a:prstGeom prst="rect">
            <a:avLst/>
          </a:prstGeom>
        </p:spPr>
        <p:txBody>
          <a:bodyPr>
            <a:normAutofit fontScale="97500" lnSpcReduction="10000"/>
          </a:bodyPr>
          <a:lstStyle/>
          <a:p>
            <a:pPr algn="ctr" fontAlgn="auto">
              <a:spcAft>
                <a:spcPts val="0"/>
              </a:spcAft>
              <a:defRPr/>
            </a:pPr>
            <a:r>
              <a:rPr lang="en-US" sz="1100" dirty="0">
                <a:solidFill>
                  <a:srgbClr val="0055B8"/>
                </a:solidFill>
                <a:latin typeface="Arial"/>
                <a:ea typeface="Open Sans Light" pitchFamily="34" charset="0"/>
                <a:cs typeface="Arial"/>
              </a:rPr>
              <a:t>Hadoop</a:t>
            </a:r>
            <a:br>
              <a:rPr lang="en-US" sz="1100" dirty="0">
                <a:solidFill>
                  <a:srgbClr val="0055B8"/>
                </a:solidFill>
                <a:latin typeface="Arial"/>
                <a:ea typeface="Open Sans Light" pitchFamily="34" charset="0"/>
                <a:cs typeface="Arial"/>
              </a:rPr>
            </a:br>
            <a:r>
              <a:rPr lang="en-US" sz="1100" dirty="0">
                <a:solidFill>
                  <a:srgbClr val="0055B8"/>
                </a:solidFill>
                <a:latin typeface="Arial"/>
                <a:ea typeface="Open Sans Light" pitchFamily="34" charset="0"/>
                <a:cs typeface="Arial"/>
              </a:rPr>
              <a:t>Cluster</a:t>
            </a:r>
          </a:p>
        </p:txBody>
      </p:sp>
      <p:pic>
        <p:nvPicPr>
          <p:cNvPr id="45090" name="Picture 110" descr="spread-points.png"/>
          <p:cNvPicPr>
            <a:picLocks noChangeAspect="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556694" y="1057859"/>
            <a:ext cx="300788" cy="196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5" name="Straight Arrow Connector 234"/>
          <p:cNvCxnSpPr/>
          <p:nvPr/>
        </p:nvCxnSpPr>
        <p:spPr bwMode="auto">
          <a:xfrm flipV="1">
            <a:off x="4264541" y="1874057"/>
            <a:ext cx="499405" cy="5957"/>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8" name="Straight Arrow Connector 237"/>
          <p:cNvCxnSpPr/>
          <p:nvPr/>
        </p:nvCxnSpPr>
        <p:spPr bwMode="auto">
          <a:xfrm flipV="1">
            <a:off x="5493324" y="1695267"/>
            <a:ext cx="365522" cy="5953"/>
          </a:xfrm>
          <a:prstGeom prst="straightConnector1">
            <a:avLst/>
          </a:prstGeom>
          <a:ln>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45084" name="Picture 145"/>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90035" y="1297174"/>
            <a:ext cx="596248" cy="576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85" name="Picture 146"/>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914391" y="1587767"/>
            <a:ext cx="655873" cy="633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3" name="Title 2"/>
          <p:cNvSpPr txBox="1">
            <a:spLocks/>
          </p:cNvSpPr>
          <p:nvPr/>
        </p:nvSpPr>
        <p:spPr bwMode="auto">
          <a:xfrm>
            <a:off x="5895755" y="1816287"/>
            <a:ext cx="685800" cy="400050"/>
          </a:xfrm>
          <a:prstGeom prst="rect">
            <a:avLst/>
          </a:prstGeom>
        </p:spPr>
        <p:txBody>
          <a:bodyPr>
            <a:normAutofit fontScale="97500" lnSpcReduction="10000"/>
          </a:bodyPr>
          <a:lstStyle/>
          <a:p>
            <a:pPr algn="ctr" fontAlgn="auto">
              <a:spcAft>
                <a:spcPts val="0"/>
              </a:spcAft>
              <a:defRPr/>
            </a:pPr>
            <a:r>
              <a:rPr lang="en-US" sz="1100" dirty="0">
                <a:solidFill>
                  <a:srgbClr val="0055B8"/>
                </a:solidFill>
                <a:latin typeface="Arial"/>
                <a:ea typeface="Open Sans Light" pitchFamily="34" charset="0"/>
                <a:cs typeface="Arial"/>
              </a:rPr>
              <a:t>Analytic DB</a:t>
            </a:r>
          </a:p>
        </p:txBody>
      </p:sp>
      <p:cxnSp>
        <p:nvCxnSpPr>
          <p:cNvPr id="240" name="Straight Arrow Connector 239"/>
          <p:cNvCxnSpPr/>
          <p:nvPr/>
        </p:nvCxnSpPr>
        <p:spPr bwMode="auto">
          <a:xfrm rot="5400000">
            <a:off x="8138183" y="1681746"/>
            <a:ext cx="269082" cy="0"/>
          </a:xfrm>
          <a:prstGeom prst="straightConnector1">
            <a:avLst/>
          </a:prstGeom>
          <a:ln w="25400" cap="flat" cmpd="sng" algn="ctr">
            <a:solidFill>
              <a:schemeClr val="accent1"/>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41" name="Straight Arrow Connector 240"/>
          <p:cNvCxnSpPr/>
          <p:nvPr/>
        </p:nvCxnSpPr>
        <p:spPr bwMode="auto">
          <a:xfrm flipH="1">
            <a:off x="6734432" y="1547206"/>
            <a:ext cx="1538292" cy="0"/>
          </a:xfrm>
          <a:prstGeom prst="straightConnector1">
            <a:avLst/>
          </a:prstGeom>
          <a:ln w="25400" cap="flat" cmpd="sng" algn="ctr">
            <a:solidFill>
              <a:schemeClr val="accent1"/>
            </a:solidFill>
            <a:prstDash val="solid"/>
            <a:round/>
            <a:headEnd type="none" w="med" len="med"/>
            <a:tailEnd type="none" w="lg" len="lg"/>
          </a:ln>
          <a:effectLst/>
        </p:spPr>
        <p:style>
          <a:lnRef idx="2">
            <a:schemeClr val="accent1"/>
          </a:lnRef>
          <a:fillRef idx="0">
            <a:schemeClr val="accent1"/>
          </a:fillRef>
          <a:effectRef idx="1">
            <a:schemeClr val="accent1"/>
          </a:effectRef>
          <a:fontRef idx="minor">
            <a:schemeClr val="tx1"/>
          </a:fontRef>
        </p:style>
      </p:cxnSp>
      <p:sp>
        <p:nvSpPr>
          <p:cNvPr id="45069" name="TextBox 12"/>
          <p:cNvSpPr txBox="1">
            <a:spLocks noChangeArrowheads="1"/>
          </p:cNvSpPr>
          <p:nvPr/>
        </p:nvSpPr>
        <p:spPr bwMode="auto">
          <a:xfrm>
            <a:off x="4006800" y="2809919"/>
            <a:ext cx="3552327"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defRPr sz="2000" b="1">
                <a:solidFill>
                  <a:schemeClr val="tx1"/>
                </a:solidFill>
                <a:latin typeface="Arial" pitchFamily="34" charset="0"/>
                <a:ea typeface="MS PGothic" pitchFamily="34" charset="-128"/>
                <a:cs typeface="Arial" pitchFamily="34" charset="0"/>
              </a:defRPr>
            </a:lvl1pPr>
            <a:lvl2pPr marL="742950" indent="-285750" eaLnBrk="0" hangingPunct="0">
              <a:spcBef>
                <a:spcPct val="20000"/>
              </a:spcBef>
              <a:buClr>
                <a:srgbClr val="0055B8"/>
              </a:buClr>
              <a:buSzPct val="100000"/>
              <a:buFont typeface="Lucida Grande" pitchFamily="-65" charset="0"/>
              <a:buChar char="❯"/>
              <a:defRPr sz="2000">
                <a:solidFill>
                  <a:srgbClr val="000000"/>
                </a:solidFill>
                <a:latin typeface="Arial" pitchFamily="34" charset="0"/>
                <a:ea typeface="Arial" pitchFamily="34" charset="0"/>
                <a:cs typeface="Arial" pitchFamily="34" charset="0"/>
              </a:defRPr>
            </a:lvl2pPr>
            <a:lvl3pPr marL="1143000" indent="-228600" eaLnBrk="0" hangingPunct="0">
              <a:spcBef>
                <a:spcPct val="20000"/>
              </a:spcBef>
              <a:buClr>
                <a:srgbClr val="0055B8"/>
              </a:buClr>
              <a:buSzPct val="100000"/>
              <a:buFont typeface="Arial" pitchFamily="34" charset="0"/>
              <a:buChar char="•"/>
              <a:defRPr>
                <a:solidFill>
                  <a:srgbClr val="000000"/>
                </a:solidFill>
                <a:latin typeface="Arial" pitchFamily="34" charset="0"/>
                <a:ea typeface="Arial" pitchFamily="34" charset="0"/>
                <a:cs typeface="Arial" pitchFamily="34" charset="0"/>
              </a:defRPr>
            </a:lvl3pPr>
            <a:lvl4pPr marL="1600200" indent="-228600" eaLnBrk="0" hangingPunct="0">
              <a:spcBef>
                <a:spcPct val="20000"/>
              </a:spcBef>
              <a:buClr>
                <a:srgbClr val="0055B8"/>
              </a:buClr>
              <a:buSzPct val="100000"/>
              <a:buFont typeface="Lucida Grande" pitchFamily="-65" charset="0"/>
              <a:buChar char="-"/>
              <a:defRPr>
                <a:solidFill>
                  <a:srgbClr val="000000"/>
                </a:solidFill>
                <a:latin typeface="Arial" pitchFamily="34" charset="0"/>
                <a:ea typeface="Arial" pitchFamily="34" charset="0"/>
                <a:cs typeface="Arial" pitchFamily="34" charset="0"/>
              </a:defRPr>
            </a:lvl4pPr>
            <a:lvl5pPr marL="2057400" indent="-228600" eaLnBrk="0" hangingPunct="0">
              <a:spcBef>
                <a:spcPct val="20000"/>
              </a:spcBef>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5pPr>
            <a:lvl6pPr marL="25146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6pPr>
            <a:lvl7pPr marL="29718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7pPr>
            <a:lvl8pPr marL="34290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8pPr>
            <a:lvl9pPr marL="3886200" indent="-228600" eaLnBrk="0" fontAlgn="base" hangingPunct="0">
              <a:spcBef>
                <a:spcPct val="20000"/>
              </a:spcBef>
              <a:spcAft>
                <a:spcPct val="0"/>
              </a:spcAft>
              <a:buClr>
                <a:srgbClr val="0055B8"/>
              </a:buClr>
              <a:buSzPct val="75000"/>
              <a:buFont typeface="Lucida Grande" pitchFamily="-65" charset="0"/>
              <a:buChar char="❯"/>
              <a:defRPr>
                <a:solidFill>
                  <a:srgbClr val="000000"/>
                </a:solidFill>
                <a:latin typeface="Arial" pitchFamily="34" charset="0"/>
                <a:ea typeface="Arial" pitchFamily="34" charset="0"/>
                <a:cs typeface="Arial" pitchFamily="34" charset="0"/>
              </a:defRPr>
            </a:lvl9pPr>
          </a:lstStyle>
          <a:p>
            <a:pPr algn="ctr" eaLnBrk="1" hangingPunct="1">
              <a:spcBef>
                <a:spcPct val="0"/>
              </a:spcBef>
              <a:spcAft>
                <a:spcPts val="600"/>
              </a:spcAft>
              <a:buFontTx/>
              <a:buNone/>
            </a:pPr>
            <a:r>
              <a:rPr lang="en-US" altLang="en-US" sz="1050" dirty="0">
                <a:solidFill>
                  <a:srgbClr val="C00F2D"/>
                </a:solidFill>
                <a:latin typeface="Open Sans"/>
                <a:ea typeface="ＭＳ Ｐゴシック" charset="0"/>
                <a:cs typeface="Open Sans"/>
              </a:rPr>
              <a:t>On-Demand Integration &amp; Blending</a:t>
            </a:r>
          </a:p>
        </p:txBody>
      </p:sp>
      <p:cxnSp>
        <p:nvCxnSpPr>
          <p:cNvPr id="252" name="Straight Arrow Connector 251"/>
          <p:cNvCxnSpPr/>
          <p:nvPr/>
        </p:nvCxnSpPr>
        <p:spPr bwMode="auto">
          <a:xfrm flipH="1" flipV="1">
            <a:off x="4264541" y="3063835"/>
            <a:ext cx="3495503" cy="9753"/>
          </a:xfrm>
          <a:prstGeom prst="straightConnector1">
            <a:avLst/>
          </a:prstGeom>
          <a:ln>
            <a:solidFill>
              <a:schemeClr val="accent1"/>
            </a:solidFill>
            <a:headEnd type="triangl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248" name="Straight Arrow Connector 247"/>
          <p:cNvCxnSpPr/>
          <p:nvPr/>
        </p:nvCxnSpPr>
        <p:spPr bwMode="auto">
          <a:xfrm>
            <a:off x="5502234" y="2029078"/>
            <a:ext cx="2410318" cy="839388"/>
          </a:xfrm>
          <a:prstGeom prst="straightConnector1">
            <a:avLst/>
          </a:prstGeom>
          <a:ln>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706705" y="1466667"/>
            <a:ext cx="867212" cy="970359"/>
            <a:chOff x="4706705" y="1359087"/>
            <a:chExt cx="867212" cy="970359"/>
          </a:xfrm>
        </p:grpSpPr>
        <p:sp>
          <p:nvSpPr>
            <p:cNvPr id="236" name="Rounded Rectangle 235"/>
            <p:cNvSpPr>
              <a:spLocks noChangeArrowheads="1"/>
            </p:cNvSpPr>
            <p:nvPr/>
          </p:nvSpPr>
          <p:spPr bwMode="auto">
            <a:xfrm>
              <a:off x="4785657" y="1359087"/>
              <a:ext cx="707668" cy="970359"/>
            </a:xfrm>
            <a:prstGeom prst="roundRect">
              <a:avLst>
                <a:gd name="adj" fmla="val 7189"/>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sp>
          <p:nvSpPr>
            <p:cNvPr id="237" name="Title 2"/>
            <p:cNvSpPr txBox="1">
              <a:spLocks/>
            </p:cNvSpPr>
            <p:nvPr/>
          </p:nvSpPr>
          <p:spPr bwMode="auto">
            <a:xfrm>
              <a:off x="4706705" y="1650597"/>
              <a:ext cx="867212" cy="431284"/>
            </a:xfrm>
            <a:prstGeom prst="rect">
              <a:avLst/>
            </a:prstGeom>
          </p:spPr>
          <p:txBody>
            <a:bodyPr>
              <a:noAutofit/>
            </a:bodyPr>
            <a:lstStyle/>
            <a:p>
              <a:pPr algn="ctr" fontAlgn="auto">
                <a:spcAft>
                  <a:spcPts val="0"/>
                </a:spcAft>
                <a:defRPr/>
              </a:pPr>
              <a:r>
                <a:rPr lang="en-US" sz="1000" b="1" dirty="0">
                  <a:solidFill>
                    <a:srgbClr val="0055B8"/>
                  </a:solidFill>
                  <a:latin typeface="Arial"/>
                  <a:ea typeface="Open Sans Light" pitchFamily="34" charset="0"/>
                  <a:cs typeface="Arial"/>
                </a:rPr>
                <a:t>Data Integration </a:t>
              </a:r>
            </a:p>
          </p:txBody>
        </p:sp>
      </p:grpSp>
      <p:grpSp>
        <p:nvGrpSpPr>
          <p:cNvPr id="80" name="Group 79"/>
          <p:cNvGrpSpPr/>
          <p:nvPr/>
        </p:nvGrpSpPr>
        <p:grpSpPr>
          <a:xfrm>
            <a:off x="3381911" y="2878988"/>
            <a:ext cx="940646" cy="770946"/>
            <a:chOff x="4698817" y="1359087"/>
            <a:chExt cx="867212" cy="970359"/>
          </a:xfrm>
        </p:grpSpPr>
        <p:sp>
          <p:nvSpPr>
            <p:cNvPr id="81" name="Rounded Rectangle 80"/>
            <p:cNvSpPr>
              <a:spLocks noChangeArrowheads="1"/>
            </p:cNvSpPr>
            <p:nvPr/>
          </p:nvSpPr>
          <p:spPr bwMode="auto">
            <a:xfrm>
              <a:off x="4785657" y="1359087"/>
              <a:ext cx="707668" cy="970359"/>
            </a:xfrm>
            <a:prstGeom prst="roundRect">
              <a:avLst>
                <a:gd name="adj" fmla="val 7189"/>
              </a:avLst>
            </a:prstGeom>
            <a:solidFill>
              <a:schemeClr val="bg1"/>
            </a:solidFill>
            <a:ln w="6350">
              <a:solidFill>
                <a:srgbClr val="0055B8"/>
              </a:solidFill>
              <a:round/>
              <a:headEnd/>
              <a:tailEnd/>
            </a:ln>
            <a:effectLst/>
          </p:spPr>
          <p:txBody>
            <a:bodyPr anchor="ctr"/>
            <a:lstStyle/>
            <a:p>
              <a:pPr algn="ctr">
                <a:defRPr/>
              </a:pPr>
              <a:endParaRPr lang="en-US" sz="2000">
                <a:solidFill>
                  <a:schemeClr val="lt1"/>
                </a:solidFill>
                <a:latin typeface="Arial"/>
                <a:ea typeface="+mn-ea"/>
                <a:cs typeface="Arial"/>
              </a:endParaRPr>
            </a:p>
          </p:txBody>
        </p:sp>
        <p:sp>
          <p:nvSpPr>
            <p:cNvPr id="82" name="Title 2"/>
            <p:cNvSpPr txBox="1">
              <a:spLocks/>
            </p:cNvSpPr>
            <p:nvPr/>
          </p:nvSpPr>
          <p:spPr bwMode="auto">
            <a:xfrm>
              <a:off x="4698817" y="1694440"/>
              <a:ext cx="867212" cy="431284"/>
            </a:xfrm>
            <a:prstGeom prst="rect">
              <a:avLst/>
            </a:prstGeom>
          </p:spPr>
          <p:txBody>
            <a:bodyPr>
              <a:noAutofit/>
            </a:bodyPr>
            <a:lstStyle/>
            <a:p>
              <a:pPr algn="ctr" fontAlgn="auto">
                <a:spcAft>
                  <a:spcPts val="0"/>
                </a:spcAft>
                <a:defRPr/>
              </a:pPr>
              <a:r>
                <a:rPr lang="en-US" sz="1050" b="1" dirty="0">
                  <a:solidFill>
                    <a:srgbClr val="0055B8"/>
                  </a:solidFill>
                  <a:latin typeface="Arial"/>
                  <a:ea typeface="Open Sans Light" pitchFamily="34" charset="0"/>
                  <a:cs typeface="Arial"/>
                </a:rPr>
                <a:t>Data Integration </a:t>
              </a:r>
            </a:p>
          </p:txBody>
        </p:sp>
        <p:pic>
          <p:nvPicPr>
            <p:cNvPr id="83" name="Picture 158"/>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80636" y="1438522"/>
              <a:ext cx="696913" cy="2390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125" name="Straight Arrow Connector 124"/>
          <p:cNvCxnSpPr/>
          <p:nvPr/>
        </p:nvCxnSpPr>
        <p:spPr bwMode="auto">
          <a:xfrm flipH="1" flipV="1">
            <a:off x="3874580" y="2477574"/>
            <a:ext cx="6432" cy="390892"/>
          </a:xfrm>
          <a:prstGeom prst="straightConnector1">
            <a:avLst/>
          </a:prstGeom>
          <a:ln>
            <a:solidFill>
              <a:schemeClr val="accent1"/>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pic>
        <p:nvPicPr>
          <p:cNvPr id="84" name="Picture 158"/>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85656" y="1511280"/>
            <a:ext cx="696913" cy="1899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3" name="Straight Arrow Connector 92"/>
          <p:cNvCxnSpPr/>
          <p:nvPr/>
        </p:nvCxnSpPr>
        <p:spPr bwMode="auto">
          <a:xfrm flipH="1" flipV="1">
            <a:off x="3868148" y="3660222"/>
            <a:ext cx="6432" cy="390892"/>
          </a:xfrm>
          <a:prstGeom prst="straightConnector1">
            <a:avLst/>
          </a:prstGeom>
          <a:ln>
            <a:solidFill>
              <a:schemeClr val="accent1"/>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4784106" y="2132342"/>
            <a:ext cx="718128" cy="553998"/>
          </a:xfrm>
          <a:prstGeom prst="rect">
            <a:avLst/>
          </a:prstGeom>
          <a:solidFill>
            <a:schemeClr val="accent1">
              <a:lumMod val="75000"/>
            </a:schemeClr>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000" b="1" dirty="0">
                <a:solidFill>
                  <a:schemeClr val="bg1"/>
                </a:solidFill>
              </a:rPr>
              <a:t>R, Python Weka</a:t>
            </a:r>
          </a:p>
        </p:txBody>
      </p:sp>
      <p:sp>
        <p:nvSpPr>
          <p:cNvPr id="5" name="Rectangle 4"/>
          <p:cNvSpPr/>
          <p:nvPr/>
        </p:nvSpPr>
        <p:spPr>
          <a:xfrm>
            <a:off x="3481391" y="2149232"/>
            <a:ext cx="783150" cy="396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mj-lt"/>
              </a:rPr>
              <a:t>PDI in cluster processing</a:t>
            </a:r>
          </a:p>
        </p:txBody>
      </p:sp>
      <p:cxnSp>
        <p:nvCxnSpPr>
          <p:cNvPr id="78" name="Straight Arrow Connector 77"/>
          <p:cNvCxnSpPr/>
          <p:nvPr/>
        </p:nvCxnSpPr>
        <p:spPr>
          <a:xfrm>
            <a:off x="1353881" y="389315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60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64160" y="53113"/>
            <a:ext cx="6590770" cy="732441"/>
          </a:xfrm>
        </p:spPr>
        <p:txBody>
          <a:bodyPr/>
          <a:lstStyle/>
          <a:p>
            <a:r>
              <a:rPr lang="en-US" dirty="0"/>
              <a:t>Greatly improve analysis time</a:t>
            </a:r>
          </a:p>
        </p:txBody>
      </p:sp>
      <p:sp>
        <p:nvSpPr>
          <p:cNvPr id="4" name="Oval 3"/>
          <p:cNvSpPr/>
          <p:nvPr/>
        </p:nvSpPr>
        <p:spPr>
          <a:xfrm>
            <a:off x="419299" y="1536180"/>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5" name="Oval 4"/>
          <p:cNvSpPr/>
          <p:nvPr/>
        </p:nvSpPr>
        <p:spPr>
          <a:xfrm>
            <a:off x="1591318" y="1547837"/>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7" name="Oval 6"/>
          <p:cNvSpPr/>
          <p:nvPr/>
        </p:nvSpPr>
        <p:spPr>
          <a:xfrm>
            <a:off x="2776465" y="1526917"/>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8" name="TextBox 7"/>
          <p:cNvSpPr txBox="1"/>
          <p:nvPr/>
        </p:nvSpPr>
        <p:spPr>
          <a:xfrm>
            <a:off x="2785179" y="1770634"/>
            <a:ext cx="880330" cy="461665"/>
          </a:xfrm>
          <a:prstGeom prst="rect">
            <a:avLst/>
          </a:prstGeom>
          <a:noFill/>
        </p:spPr>
        <p:txBody>
          <a:bodyPr wrap="square" rtlCol="0">
            <a:spAutoFit/>
          </a:bodyPr>
          <a:lstStyle/>
          <a:p>
            <a:pPr algn="ctr"/>
            <a:r>
              <a:rPr lang="en-US" sz="1200" dirty="0"/>
              <a:t>In-line Analytics</a:t>
            </a:r>
          </a:p>
        </p:txBody>
      </p:sp>
      <p:sp>
        <p:nvSpPr>
          <p:cNvPr id="10" name="TextBox 9"/>
          <p:cNvSpPr txBox="1"/>
          <p:nvPr/>
        </p:nvSpPr>
        <p:spPr>
          <a:xfrm>
            <a:off x="1565017" y="1689652"/>
            <a:ext cx="978929" cy="646331"/>
          </a:xfrm>
          <a:prstGeom prst="rect">
            <a:avLst/>
          </a:prstGeom>
          <a:noFill/>
        </p:spPr>
        <p:txBody>
          <a:bodyPr wrap="square" rtlCol="0" anchor="ctr">
            <a:spAutoFit/>
          </a:bodyPr>
          <a:lstStyle/>
          <a:p>
            <a:pPr algn="ctr"/>
            <a:r>
              <a:rPr lang="en-US" sz="1200" dirty="0"/>
              <a:t>Parse Logs &amp; Enrichment</a:t>
            </a:r>
          </a:p>
        </p:txBody>
      </p:sp>
      <p:sp>
        <p:nvSpPr>
          <p:cNvPr id="12" name="Oval 11"/>
          <p:cNvSpPr/>
          <p:nvPr/>
        </p:nvSpPr>
        <p:spPr>
          <a:xfrm>
            <a:off x="3990541" y="1517952"/>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13" name="TextBox 12"/>
          <p:cNvSpPr txBox="1"/>
          <p:nvPr/>
        </p:nvSpPr>
        <p:spPr>
          <a:xfrm>
            <a:off x="4118950" y="1836975"/>
            <a:ext cx="880330" cy="276999"/>
          </a:xfrm>
          <a:prstGeom prst="rect">
            <a:avLst/>
          </a:prstGeom>
          <a:noFill/>
        </p:spPr>
        <p:txBody>
          <a:bodyPr wrap="square" rtlCol="0">
            <a:spAutoFit/>
          </a:bodyPr>
          <a:lstStyle/>
          <a:p>
            <a:r>
              <a:rPr lang="en-US" sz="1200" dirty="0"/>
              <a:t>Alerting</a:t>
            </a:r>
          </a:p>
        </p:txBody>
      </p:sp>
      <p:sp>
        <p:nvSpPr>
          <p:cNvPr id="14" name="Oval 13"/>
          <p:cNvSpPr/>
          <p:nvPr/>
        </p:nvSpPr>
        <p:spPr>
          <a:xfrm>
            <a:off x="5218191" y="1519865"/>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15" name="TextBox 14"/>
          <p:cNvSpPr txBox="1"/>
          <p:nvPr/>
        </p:nvSpPr>
        <p:spPr>
          <a:xfrm>
            <a:off x="5283976" y="1856306"/>
            <a:ext cx="880330" cy="276999"/>
          </a:xfrm>
          <a:prstGeom prst="rect">
            <a:avLst/>
          </a:prstGeom>
          <a:noFill/>
        </p:spPr>
        <p:txBody>
          <a:bodyPr wrap="square" rtlCol="0">
            <a:spAutoFit/>
          </a:bodyPr>
          <a:lstStyle/>
          <a:p>
            <a:r>
              <a:rPr lang="en-US" sz="1200" dirty="0"/>
              <a:t>Reporting</a:t>
            </a:r>
          </a:p>
        </p:txBody>
      </p:sp>
      <p:sp>
        <p:nvSpPr>
          <p:cNvPr id="16" name="Oval 15"/>
          <p:cNvSpPr/>
          <p:nvPr/>
        </p:nvSpPr>
        <p:spPr>
          <a:xfrm>
            <a:off x="6434957" y="1500143"/>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17" name="TextBox 16"/>
          <p:cNvSpPr txBox="1"/>
          <p:nvPr/>
        </p:nvSpPr>
        <p:spPr>
          <a:xfrm>
            <a:off x="6420381" y="1745633"/>
            <a:ext cx="931925" cy="461665"/>
          </a:xfrm>
          <a:prstGeom prst="rect">
            <a:avLst/>
          </a:prstGeom>
          <a:noFill/>
        </p:spPr>
        <p:txBody>
          <a:bodyPr wrap="square" rtlCol="0">
            <a:spAutoFit/>
          </a:bodyPr>
          <a:lstStyle/>
          <a:p>
            <a:pPr algn="ctr"/>
            <a:r>
              <a:rPr lang="en-US" sz="1200" dirty="0" err="1"/>
              <a:t>InteractiveAnalytics</a:t>
            </a:r>
            <a:endParaRPr lang="en-US" sz="1200" dirty="0"/>
          </a:p>
        </p:txBody>
      </p:sp>
      <p:sp>
        <p:nvSpPr>
          <p:cNvPr id="18" name="Oval 17"/>
          <p:cNvSpPr/>
          <p:nvPr/>
        </p:nvSpPr>
        <p:spPr>
          <a:xfrm>
            <a:off x="7656812" y="1499035"/>
            <a:ext cx="914400" cy="93591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19" name="TextBox 18"/>
          <p:cNvSpPr txBox="1"/>
          <p:nvPr/>
        </p:nvSpPr>
        <p:spPr>
          <a:xfrm>
            <a:off x="7617811" y="1734799"/>
            <a:ext cx="1013025" cy="461665"/>
          </a:xfrm>
          <a:prstGeom prst="rect">
            <a:avLst/>
          </a:prstGeom>
          <a:noFill/>
        </p:spPr>
        <p:txBody>
          <a:bodyPr wrap="square" rtlCol="0">
            <a:spAutoFit/>
          </a:bodyPr>
          <a:lstStyle/>
          <a:p>
            <a:r>
              <a:rPr lang="en-US" sz="1200" dirty="0"/>
              <a:t>Security &amp; Governance</a:t>
            </a:r>
          </a:p>
        </p:txBody>
      </p:sp>
      <p:sp>
        <p:nvSpPr>
          <p:cNvPr id="20" name="Right Arrow 19"/>
          <p:cNvSpPr/>
          <p:nvPr/>
        </p:nvSpPr>
        <p:spPr>
          <a:xfrm>
            <a:off x="419299" y="1021132"/>
            <a:ext cx="8223278" cy="40388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1" name="TextBox 20"/>
          <p:cNvSpPr txBox="1"/>
          <p:nvPr/>
        </p:nvSpPr>
        <p:spPr>
          <a:xfrm>
            <a:off x="7062911" y="1084516"/>
            <a:ext cx="1679944" cy="276999"/>
          </a:xfrm>
          <a:prstGeom prst="rect">
            <a:avLst/>
          </a:prstGeom>
          <a:noFill/>
        </p:spPr>
        <p:txBody>
          <a:bodyPr wrap="square" rtlCol="0">
            <a:spAutoFit/>
          </a:bodyPr>
          <a:lstStyle/>
          <a:p>
            <a:r>
              <a:rPr lang="en-US" sz="1200" dirty="0">
                <a:solidFill>
                  <a:schemeClr val="bg1"/>
                </a:solidFill>
              </a:rPr>
              <a:t>Months to Never</a:t>
            </a:r>
          </a:p>
        </p:txBody>
      </p:sp>
      <p:sp>
        <p:nvSpPr>
          <p:cNvPr id="22" name="Flowchart: Process 21"/>
          <p:cNvSpPr/>
          <p:nvPr/>
        </p:nvSpPr>
        <p:spPr>
          <a:xfrm>
            <a:off x="419299" y="2660650"/>
            <a:ext cx="8223278" cy="454690"/>
          </a:xfrm>
          <a:prstGeom prst="flowChart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Simplified by Pentaho Cyber Security Analytics</a:t>
            </a:r>
          </a:p>
        </p:txBody>
      </p:sp>
      <p:cxnSp>
        <p:nvCxnSpPr>
          <p:cNvPr id="39" name="Straight Arrow Connector 38"/>
          <p:cNvCxnSpPr/>
          <p:nvPr/>
        </p:nvCxnSpPr>
        <p:spPr>
          <a:xfrm>
            <a:off x="1329076" y="203954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511736" y="2043089"/>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3714552" y="2037108"/>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931322" y="2018272"/>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6167145" y="201118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7372158" y="2004088"/>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444104" y="3389790"/>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58" name="Oval 57"/>
          <p:cNvSpPr/>
          <p:nvPr/>
        </p:nvSpPr>
        <p:spPr>
          <a:xfrm>
            <a:off x="1606598" y="3401447"/>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59" name="Oval 58"/>
          <p:cNvSpPr/>
          <p:nvPr/>
        </p:nvSpPr>
        <p:spPr>
          <a:xfrm>
            <a:off x="2782220" y="3380527"/>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62" name="TextBox 61"/>
          <p:cNvSpPr txBox="1"/>
          <p:nvPr/>
        </p:nvSpPr>
        <p:spPr>
          <a:xfrm>
            <a:off x="444104" y="3736446"/>
            <a:ext cx="1058630" cy="276999"/>
          </a:xfrm>
          <a:prstGeom prst="rect">
            <a:avLst/>
          </a:prstGeom>
          <a:noFill/>
        </p:spPr>
        <p:txBody>
          <a:bodyPr wrap="square" rtlCol="0">
            <a:spAutoFit/>
          </a:bodyPr>
          <a:lstStyle/>
          <a:p>
            <a:r>
              <a:rPr lang="en-US" sz="1200" dirty="0">
                <a:solidFill>
                  <a:schemeClr val="bg1"/>
                </a:solidFill>
              </a:rPr>
              <a:t>Automated</a:t>
            </a:r>
          </a:p>
        </p:txBody>
      </p:sp>
      <p:sp>
        <p:nvSpPr>
          <p:cNvPr id="63" name="Oval 62"/>
          <p:cNvSpPr/>
          <p:nvPr/>
        </p:nvSpPr>
        <p:spPr>
          <a:xfrm>
            <a:off x="3977246" y="3371562"/>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65" name="Oval 64"/>
          <p:cNvSpPr/>
          <p:nvPr/>
        </p:nvSpPr>
        <p:spPr>
          <a:xfrm>
            <a:off x="5214421" y="3373475"/>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67" name="Oval 66"/>
          <p:cNvSpPr/>
          <p:nvPr/>
        </p:nvSpPr>
        <p:spPr>
          <a:xfrm>
            <a:off x="6440712" y="3353753"/>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sp>
        <p:nvSpPr>
          <p:cNvPr id="69" name="Oval 68"/>
          <p:cNvSpPr/>
          <p:nvPr/>
        </p:nvSpPr>
        <p:spPr>
          <a:xfrm>
            <a:off x="7672092" y="3352645"/>
            <a:ext cx="914400" cy="935915"/>
          </a:xfrm>
          <a:prstGeom prst="ellipse">
            <a:avLst/>
          </a:prstGeom>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latin typeface="+mj-lt"/>
            </a:endParaRPr>
          </a:p>
        </p:txBody>
      </p:sp>
      <p:cxnSp>
        <p:nvCxnSpPr>
          <p:cNvPr id="71" name="Straight Arrow Connector 70"/>
          <p:cNvCxnSpPr/>
          <p:nvPr/>
        </p:nvCxnSpPr>
        <p:spPr>
          <a:xfrm>
            <a:off x="1353881" y="389315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2527016" y="3896699"/>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3710782" y="390024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4904941" y="3871882"/>
            <a:ext cx="302579"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6163375" y="3864793"/>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606595" y="3739984"/>
            <a:ext cx="1058630" cy="276999"/>
          </a:xfrm>
          <a:prstGeom prst="rect">
            <a:avLst/>
          </a:prstGeom>
          <a:noFill/>
        </p:spPr>
        <p:txBody>
          <a:bodyPr wrap="square" rtlCol="0">
            <a:spAutoFit/>
          </a:bodyPr>
          <a:lstStyle/>
          <a:p>
            <a:r>
              <a:rPr lang="en-US" sz="1200" dirty="0">
                <a:solidFill>
                  <a:schemeClr val="bg1"/>
                </a:solidFill>
              </a:rPr>
              <a:t>Automated</a:t>
            </a:r>
          </a:p>
        </p:txBody>
      </p:sp>
      <p:sp>
        <p:nvSpPr>
          <p:cNvPr id="78" name="TextBox 77"/>
          <p:cNvSpPr txBox="1"/>
          <p:nvPr/>
        </p:nvSpPr>
        <p:spPr>
          <a:xfrm>
            <a:off x="2790352" y="3732889"/>
            <a:ext cx="1058630" cy="276999"/>
          </a:xfrm>
          <a:prstGeom prst="rect">
            <a:avLst/>
          </a:prstGeom>
          <a:noFill/>
        </p:spPr>
        <p:txBody>
          <a:bodyPr wrap="square" rtlCol="0">
            <a:spAutoFit/>
          </a:bodyPr>
          <a:lstStyle/>
          <a:p>
            <a:r>
              <a:rPr lang="en-US" sz="1200" dirty="0">
                <a:solidFill>
                  <a:schemeClr val="bg1"/>
                </a:solidFill>
              </a:rPr>
              <a:t>Automated</a:t>
            </a:r>
          </a:p>
        </p:txBody>
      </p:sp>
      <p:sp>
        <p:nvSpPr>
          <p:cNvPr id="79" name="TextBox 78"/>
          <p:cNvSpPr txBox="1"/>
          <p:nvPr/>
        </p:nvSpPr>
        <p:spPr>
          <a:xfrm>
            <a:off x="3984742" y="3725796"/>
            <a:ext cx="1058630" cy="276999"/>
          </a:xfrm>
          <a:prstGeom prst="rect">
            <a:avLst/>
          </a:prstGeom>
          <a:noFill/>
        </p:spPr>
        <p:txBody>
          <a:bodyPr wrap="square" rtlCol="0">
            <a:spAutoFit/>
          </a:bodyPr>
          <a:lstStyle/>
          <a:p>
            <a:r>
              <a:rPr lang="en-US" sz="1200" dirty="0">
                <a:solidFill>
                  <a:schemeClr val="bg1"/>
                </a:solidFill>
              </a:rPr>
              <a:t>Automated</a:t>
            </a:r>
          </a:p>
        </p:txBody>
      </p:sp>
      <p:sp>
        <p:nvSpPr>
          <p:cNvPr id="80" name="TextBox 79"/>
          <p:cNvSpPr txBox="1"/>
          <p:nvPr/>
        </p:nvSpPr>
        <p:spPr>
          <a:xfrm>
            <a:off x="5231193" y="3729335"/>
            <a:ext cx="1058630" cy="276999"/>
          </a:xfrm>
          <a:prstGeom prst="rect">
            <a:avLst/>
          </a:prstGeom>
          <a:noFill/>
        </p:spPr>
        <p:txBody>
          <a:bodyPr wrap="square" rtlCol="0">
            <a:spAutoFit/>
          </a:bodyPr>
          <a:lstStyle/>
          <a:p>
            <a:r>
              <a:rPr lang="en-US" sz="1200" dirty="0">
                <a:solidFill>
                  <a:schemeClr val="bg1"/>
                </a:solidFill>
              </a:rPr>
              <a:t>Automated</a:t>
            </a:r>
          </a:p>
        </p:txBody>
      </p:sp>
      <p:sp>
        <p:nvSpPr>
          <p:cNvPr id="81" name="TextBox 80"/>
          <p:cNvSpPr txBox="1"/>
          <p:nvPr/>
        </p:nvSpPr>
        <p:spPr>
          <a:xfrm>
            <a:off x="6373169" y="3700853"/>
            <a:ext cx="1058630" cy="276999"/>
          </a:xfrm>
          <a:prstGeom prst="rect">
            <a:avLst/>
          </a:prstGeom>
          <a:noFill/>
        </p:spPr>
        <p:txBody>
          <a:bodyPr wrap="square" rtlCol="0">
            <a:spAutoFit/>
          </a:bodyPr>
          <a:lstStyle/>
          <a:p>
            <a:pPr algn="ctr"/>
            <a:r>
              <a:rPr lang="en-US" sz="1200" dirty="0">
                <a:solidFill>
                  <a:schemeClr val="bg1"/>
                </a:solidFill>
              </a:rPr>
              <a:t>Automated</a:t>
            </a:r>
          </a:p>
        </p:txBody>
      </p:sp>
      <p:sp>
        <p:nvSpPr>
          <p:cNvPr id="82" name="TextBox 81"/>
          <p:cNvSpPr txBox="1"/>
          <p:nvPr/>
        </p:nvSpPr>
        <p:spPr>
          <a:xfrm>
            <a:off x="7634556" y="3591306"/>
            <a:ext cx="1058630" cy="461665"/>
          </a:xfrm>
          <a:prstGeom prst="rect">
            <a:avLst/>
          </a:prstGeom>
          <a:noFill/>
        </p:spPr>
        <p:txBody>
          <a:bodyPr wrap="square" rtlCol="0">
            <a:spAutoFit/>
          </a:bodyPr>
          <a:lstStyle/>
          <a:p>
            <a:r>
              <a:rPr lang="en-US" sz="1200" dirty="0">
                <a:solidFill>
                  <a:schemeClr val="bg1"/>
                </a:solidFill>
              </a:rPr>
              <a:t>Security &amp; Governance  </a:t>
            </a:r>
          </a:p>
        </p:txBody>
      </p:sp>
      <p:sp>
        <p:nvSpPr>
          <p:cNvPr id="83" name="Right Arrow 82"/>
          <p:cNvSpPr/>
          <p:nvPr/>
        </p:nvSpPr>
        <p:spPr>
          <a:xfrm>
            <a:off x="419299" y="4449652"/>
            <a:ext cx="8223278" cy="40388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84" name="TextBox 83"/>
          <p:cNvSpPr txBox="1"/>
          <p:nvPr/>
        </p:nvSpPr>
        <p:spPr>
          <a:xfrm>
            <a:off x="7116737" y="4501124"/>
            <a:ext cx="1679944" cy="276999"/>
          </a:xfrm>
          <a:prstGeom prst="rect">
            <a:avLst/>
          </a:prstGeom>
          <a:noFill/>
        </p:spPr>
        <p:txBody>
          <a:bodyPr wrap="square" rtlCol="0">
            <a:spAutoFit/>
          </a:bodyPr>
          <a:lstStyle/>
          <a:p>
            <a:r>
              <a:rPr lang="en-US" sz="1200" dirty="0">
                <a:solidFill>
                  <a:schemeClr val="bg1"/>
                </a:solidFill>
              </a:rPr>
              <a:t>Hours to Minutes</a:t>
            </a:r>
          </a:p>
        </p:txBody>
      </p:sp>
      <p:cxnSp>
        <p:nvCxnSpPr>
          <p:cNvPr id="51" name="Straight Arrow Connector 50"/>
          <p:cNvCxnSpPr/>
          <p:nvPr/>
        </p:nvCxnSpPr>
        <p:spPr>
          <a:xfrm>
            <a:off x="7384581" y="3871378"/>
            <a:ext cx="270443"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72806" y="1587019"/>
            <a:ext cx="980635" cy="830997"/>
          </a:xfrm>
          <a:prstGeom prst="rect">
            <a:avLst/>
          </a:prstGeom>
          <a:noFill/>
        </p:spPr>
        <p:txBody>
          <a:bodyPr wrap="square" rtlCol="0">
            <a:spAutoFit/>
          </a:bodyPr>
          <a:lstStyle/>
          <a:p>
            <a:r>
              <a:rPr lang="en-US" sz="1200" dirty="0"/>
              <a:t>Logs, Tweets, CRM, Geo data, </a:t>
            </a:r>
            <a:r>
              <a:rPr lang="en-US" sz="1200" dirty="0" err="1"/>
              <a:t>etc</a:t>
            </a:r>
            <a:endParaRPr lang="en-US" sz="1200" dirty="0"/>
          </a:p>
        </p:txBody>
      </p:sp>
    </p:spTree>
    <p:extLst>
      <p:ext uri="{BB962C8B-B14F-4D97-AF65-F5344CB8AC3E}">
        <p14:creationId xmlns:p14="http://schemas.microsoft.com/office/powerpoint/2010/main" val="343881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512" y="53113"/>
            <a:ext cx="6590770" cy="732441"/>
          </a:xfrm>
        </p:spPr>
        <p:txBody>
          <a:bodyPr/>
          <a:lstStyle/>
          <a:p>
            <a:r>
              <a:rPr lang="en-US" dirty="0"/>
              <a:t>Leading Energy Company Use Case</a:t>
            </a:r>
          </a:p>
        </p:txBody>
      </p:sp>
      <p:sp>
        <p:nvSpPr>
          <p:cNvPr id="5" name="TextBox 4"/>
          <p:cNvSpPr txBox="1"/>
          <p:nvPr/>
        </p:nvSpPr>
        <p:spPr>
          <a:xfrm>
            <a:off x="96804" y="959631"/>
            <a:ext cx="4796214" cy="3970318"/>
          </a:xfrm>
          <a:prstGeom prst="rect">
            <a:avLst/>
          </a:prstGeom>
          <a:noFill/>
        </p:spPr>
        <p:txBody>
          <a:bodyPr wrap="square" rtlCol="0">
            <a:spAutoFit/>
          </a:bodyPr>
          <a:lstStyle/>
          <a:p>
            <a:r>
              <a:rPr lang="en-US" b="1" dirty="0"/>
              <a:t>Problem: </a:t>
            </a:r>
            <a:r>
              <a:rPr lang="en-US" dirty="0"/>
              <a:t>Internet violation analysis and data processes are </a:t>
            </a:r>
            <a:r>
              <a:rPr lang="en-US" dirty="0">
                <a:solidFill>
                  <a:srgbClr val="00B050"/>
                </a:solidFill>
              </a:rPr>
              <a:t>Complex Big Data </a:t>
            </a:r>
            <a:r>
              <a:rPr lang="en-US" dirty="0"/>
              <a:t>problems.  Existing vendor solution was too slow and required lots of scripting</a:t>
            </a:r>
          </a:p>
          <a:p>
            <a:endParaRPr lang="en-US" dirty="0"/>
          </a:p>
          <a:p>
            <a:r>
              <a:rPr lang="en-US" b="1" dirty="0"/>
              <a:t>Pentaho’s Solution: </a:t>
            </a:r>
            <a:r>
              <a:rPr lang="en-US" dirty="0"/>
              <a:t>Pentaho is able to remove the scripting and automate the data transformation reducing the time from months to minutes</a:t>
            </a:r>
          </a:p>
          <a:p>
            <a:endParaRPr lang="en-US" dirty="0"/>
          </a:p>
          <a:p>
            <a:r>
              <a:rPr lang="en-US" b="1" dirty="0"/>
              <a:t>Benefit: </a:t>
            </a:r>
            <a:r>
              <a:rPr lang="en-US" dirty="0"/>
              <a:t>Enables faster reporting of intrusion behavior and provides cleansed data for Data Scientist’s advanced analytic algorithms for Cyber Attack Detection</a:t>
            </a: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4452" y="981791"/>
            <a:ext cx="3872526" cy="38163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645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Leading Telecom Company Use Case</a:t>
            </a:r>
          </a:p>
        </p:txBody>
      </p:sp>
      <p:sp>
        <p:nvSpPr>
          <p:cNvPr id="3" name="TextBox 2"/>
          <p:cNvSpPr txBox="1"/>
          <p:nvPr/>
        </p:nvSpPr>
        <p:spPr>
          <a:xfrm>
            <a:off x="129078" y="1059803"/>
            <a:ext cx="4796214" cy="3416320"/>
          </a:xfrm>
          <a:prstGeom prst="rect">
            <a:avLst/>
          </a:prstGeom>
          <a:noFill/>
        </p:spPr>
        <p:txBody>
          <a:bodyPr wrap="square" rtlCol="0">
            <a:spAutoFit/>
          </a:bodyPr>
          <a:lstStyle/>
          <a:p>
            <a:r>
              <a:rPr lang="en-US" b="1" dirty="0"/>
              <a:t>Problem: </a:t>
            </a:r>
            <a:r>
              <a:rPr lang="en-US" dirty="0"/>
              <a:t>Need to identify first time login user of anything – URL, devices, server, applications.</a:t>
            </a:r>
          </a:p>
          <a:p>
            <a:endParaRPr lang="en-US" dirty="0"/>
          </a:p>
          <a:p>
            <a:r>
              <a:rPr lang="en-US" b="1" dirty="0"/>
              <a:t>Pentaho’s Solution: </a:t>
            </a:r>
            <a:r>
              <a:rPr lang="en-US" dirty="0"/>
              <a:t>Accelerates the log parsing process in Hadoop and integrates </a:t>
            </a:r>
            <a:r>
              <a:rPr lang="en-US" dirty="0" err="1"/>
              <a:t>Bloomfilter</a:t>
            </a:r>
            <a:r>
              <a:rPr lang="en-US" dirty="0"/>
              <a:t> libraries to automate and alert first time users. </a:t>
            </a:r>
          </a:p>
          <a:p>
            <a:endParaRPr lang="en-US" dirty="0"/>
          </a:p>
          <a:p>
            <a:r>
              <a:rPr lang="en-US" b="1" dirty="0"/>
              <a:t>Benefit: </a:t>
            </a:r>
            <a:r>
              <a:rPr lang="en-US" dirty="0"/>
              <a:t>First time users reporting is reduced to help the forensic team narrow their cyber threat behavior analysis.</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191" y="1065645"/>
            <a:ext cx="3894243" cy="36833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008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160" y="967575"/>
            <a:ext cx="5495705" cy="4568430"/>
          </a:xfrm>
        </p:spPr>
        <p:txBody>
          <a:bodyPr/>
          <a:lstStyle/>
          <a:p>
            <a:r>
              <a:rPr lang="en-US" sz="1800" dirty="0"/>
              <a:t>Business Case</a:t>
            </a:r>
          </a:p>
          <a:p>
            <a:pPr marL="508000" lvl="1" indent="-214313">
              <a:spcBef>
                <a:spcPts val="450"/>
              </a:spcBef>
              <a:spcAft>
                <a:spcPts val="225"/>
              </a:spcAft>
              <a:buClr>
                <a:srgbClr val="0E367E"/>
              </a:buClr>
              <a:buSzPct val="85000"/>
              <a:buFont typeface="Arial" pitchFamily="34" charset="0"/>
              <a:buChar char="•"/>
              <a:defRPr/>
            </a:pPr>
            <a:r>
              <a:rPr lang="en-US" sz="1200" b="1" dirty="0">
                <a:solidFill>
                  <a:srgbClr val="000000"/>
                </a:solidFill>
              </a:rPr>
              <a:t>Launch of new service to market: BT Assure Cyber, an enterprise solution for integrating, managing and analyzing all data types with precise insights  </a:t>
            </a:r>
          </a:p>
          <a:p>
            <a:pPr marL="508000" lvl="1" indent="-214313">
              <a:spcBef>
                <a:spcPts val="450"/>
              </a:spcBef>
              <a:spcAft>
                <a:spcPts val="225"/>
              </a:spcAft>
              <a:buClr>
                <a:srgbClr val="0E367E"/>
              </a:buClr>
              <a:buSzPct val="85000"/>
              <a:buFont typeface="Arial" pitchFamily="34" charset="0"/>
              <a:buChar char="•"/>
              <a:defRPr/>
            </a:pPr>
            <a:r>
              <a:rPr lang="en-US" sz="1200" dirty="0">
                <a:solidFill>
                  <a:srgbClr val="000000"/>
                </a:solidFill>
              </a:rPr>
              <a:t>Previously BT Assure Cyber could only integrate relational data sources &amp; not big data sources.</a:t>
            </a:r>
          </a:p>
          <a:p>
            <a:pPr>
              <a:buSzPct val="85000"/>
              <a:defRPr/>
            </a:pPr>
            <a:r>
              <a:rPr lang="en-US" sz="1800" dirty="0"/>
              <a:t>Benefits</a:t>
            </a:r>
            <a:endParaRPr lang="en-US" sz="1200" dirty="0">
              <a:solidFill>
                <a:srgbClr val="000000"/>
              </a:solidFill>
            </a:endParaRPr>
          </a:p>
          <a:p>
            <a:pPr marL="508000" lvl="1" indent="-214313">
              <a:spcBef>
                <a:spcPts val="450"/>
              </a:spcBef>
              <a:spcAft>
                <a:spcPts val="225"/>
              </a:spcAft>
              <a:buClr>
                <a:srgbClr val="0E367E"/>
              </a:buClr>
              <a:buSzPct val="85000"/>
              <a:buFont typeface="Arial" pitchFamily="34" charset="0"/>
              <a:buChar char="•"/>
              <a:defRPr/>
            </a:pPr>
            <a:r>
              <a:rPr lang="en-US" sz="1200" dirty="0">
                <a:solidFill>
                  <a:srgbClr val="000000"/>
                </a:solidFill>
              </a:rPr>
              <a:t>Every data source is analyzed &amp; acted up upon immediately</a:t>
            </a:r>
          </a:p>
          <a:p>
            <a:pPr marL="508000" lvl="1" indent="-214313">
              <a:spcBef>
                <a:spcPts val="450"/>
              </a:spcBef>
              <a:spcAft>
                <a:spcPts val="225"/>
              </a:spcAft>
              <a:buClr>
                <a:srgbClr val="0E367E"/>
              </a:buClr>
              <a:buSzPct val="85000"/>
              <a:buFont typeface="Arial" pitchFamily="34" charset="0"/>
              <a:buChar char="•"/>
              <a:defRPr/>
            </a:pPr>
            <a:r>
              <a:rPr lang="en-US" sz="1200" dirty="0">
                <a:solidFill>
                  <a:srgbClr val="000000"/>
                </a:solidFill>
              </a:rPr>
              <a:t>Reduced detection time of cyber threats from weeks to seconds</a:t>
            </a:r>
          </a:p>
          <a:p>
            <a:pPr>
              <a:buSzPct val="85000"/>
              <a:defRPr/>
            </a:pPr>
            <a:r>
              <a:rPr lang="en-US" sz="1800" dirty="0"/>
              <a:t>Why Pentaho?</a:t>
            </a:r>
          </a:p>
          <a:p>
            <a:pPr marL="508000" lvl="1" indent="-214313">
              <a:spcBef>
                <a:spcPts val="450"/>
              </a:spcBef>
              <a:spcAft>
                <a:spcPts val="225"/>
              </a:spcAft>
              <a:buClr>
                <a:srgbClr val="0E367E"/>
              </a:buClr>
              <a:buSzPct val="85000"/>
              <a:buFont typeface="Arial" pitchFamily="34" charset="0"/>
              <a:buChar char="•"/>
              <a:defRPr/>
            </a:pPr>
            <a:r>
              <a:rPr lang="en-US" sz="1200" dirty="0"/>
              <a:t>Provides end-to-end data integration and analytics with a metadata approach</a:t>
            </a:r>
          </a:p>
          <a:p>
            <a:pPr marL="508000" lvl="1" indent="-214313">
              <a:spcBef>
                <a:spcPts val="450"/>
              </a:spcBef>
              <a:spcAft>
                <a:spcPts val="225"/>
              </a:spcAft>
              <a:buClr>
                <a:srgbClr val="0E367E"/>
              </a:buClr>
              <a:buSzPct val="85000"/>
              <a:buFont typeface="Arial" pitchFamily="34" charset="0"/>
              <a:buChar char="•"/>
              <a:defRPr/>
            </a:pPr>
            <a:r>
              <a:rPr lang="en-US" sz="1200" dirty="0"/>
              <a:t>Pentaho’s native support for Hadoop in an enterprise environment</a:t>
            </a:r>
            <a:endParaRPr lang="en-US" sz="1200" dirty="0">
              <a:solidFill>
                <a:srgbClr val="000000"/>
              </a:solidFill>
            </a:endParaRPr>
          </a:p>
          <a:p>
            <a:pPr marL="508000" lvl="1" indent="-214313">
              <a:spcBef>
                <a:spcPts val="450"/>
              </a:spcBef>
              <a:spcAft>
                <a:spcPts val="225"/>
              </a:spcAft>
              <a:buClr>
                <a:srgbClr val="0E367E"/>
              </a:buClr>
              <a:buSzPct val="85000"/>
              <a:buFont typeface="Arial" pitchFamily="34" charset="0"/>
              <a:buChar char="•"/>
              <a:defRPr/>
            </a:pPr>
            <a:r>
              <a:rPr lang="en-US" sz="1200" dirty="0">
                <a:solidFill>
                  <a:srgbClr val="000000"/>
                </a:solidFill>
              </a:rPr>
              <a:t>Extendibility to address new data threats and Future-proof architecture</a:t>
            </a:r>
          </a:p>
          <a:p>
            <a:pPr marL="508000" lvl="1" indent="-214313">
              <a:spcBef>
                <a:spcPts val="450"/>
              </a:spcBef>
              <a:spcAft>
                <a:spcPts val="225"/>
              </a:spcAft>
              <a:buClr>
                <a:srgbClr val="0E367E"/>
              </a:buClr>
              <a:buSzPct val="85000"/>
              <a:buFont typeface="Arial" pitchFamily="34" charset="0"/>
              <a:buChar char="•"/>
              <a:defRPr/>
            </a:pPr>
            <a:endParaRPr lang="en-US" sz="1200" dirty="0">
              <a:solidFill>
                <a:srgbClr val="000000"/>
              </a:solidFill>
            </a:endParaRPr>
          </a:p>
          <a:p>
            <a:pPr lvl="1"/>
            <a:endParaRPr lang="en-US" sz="1600" b="1" dirty="0">
              <a:solidFill>
                <a:schemeClr val="accent2"/>
              </a:solidFill>
            </a:endParaRPr>
          </a:p>
        </p:txBody>
      </p:sp>
      <p:sp>
        <p:nvSpPr>
          <p:cNvPr id="4" name="Title 3"/>
          <p:cNvSpPr>
            <a:spLocks noGrp="1"/>
          </p:cNvSpPr>
          <p:nvPr>
            <p:ph type="title"/>
          </p:nvPr>
        </p:nvSpPr>
        <p:spPr/>
        <p:txBody>
          <a:bodyPr>
            <a:normAutofit/>
          </a:bodyPr>
          <a:lstStyle/>
          <a:p>
            <a:r>
              <a:rPr lang="en-US" dirty="0"/>
              <a:t>BT: Cyber Security Service Embeds Pentaho for Big Data Blending &amp; Analytics</a:t>
            </a: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954" y="1228979"/>
            <a:ext cx="1913725" cy="90403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5145" y="2440655"/>
            <a:ext cx="3156932" cy="1772313"/>
          </a:xfrm>
          <a:prstGeom prst="rect">
            <a:avLst/>
          </a:prstGeom>
        </p:spPr>
      </p:pic>
    </p:spTree>
    <p:extLst>
      <p:ext uri="{BB962C8B-B14F-4D97-AF65-F5344CB8AC3E}">
        <p14:creationId xmlns:p14="http://schemas.microsoft.com/office/powerpoint/2010/main" val="132539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96651" y="4097038"/>
            <a:ext cx="2786345" cy="784830"/>
          </a:xfrm>
          <a:prstGeom prst="rect">
            <a:avLst/>
          </a:prstGeom>
          <a:noFill/>
        </p:spPr>
        <p:txBody>
          <a:bodyPr wrap="square" rtlCol="0">
            <a:spAutoFit/>
          </a:bodyPr>
          <a:lstStyle/>
          <a:p>
            <a:pPr marL="171450" indent="-171450">
              <a:buClr>
                <a:srgbClr val="007BA4"/>
              </a:buClr>
              <a:buFont typeface=".AppleSystemUIFont" charset="-120"/>
              <a:buChar char="&gt;"/>
            </a:pPr>
            <a:r>
              <a:rPr lang="en-US" sz="1500" dirty="0">
                <a:solidFill>
                  <a:schemeClr val="bg1"/>
                </a:solidFill>
                <a:latin typeface="Calibri" charset="0"/>
                <a:ea typeface="Calibri" charset="0"/>
                <a:cs typeface="Calibri" charset="0"/>
              </a:rPr>
              <a:t>Hitachi Labs </a:t>
            </a:r>
          </a:p>
          <a:p>
            <a:pPr marL="171450" indent="-171450">
              <a:buClr>
                <a:srgbClr val="007BA4"/>
              </a:buClr>
              <a:buFont typeface=".AppleSystemUIFont" charset="-120"/>
              <a:buChar char="&gt;"/>
            </a:pPr>
            <a:r>
              <a:rPr lang="en-US" sz="1500" dirty="0">
                <a:solidFill>
                  <a:schemeClr val="bg1"/>
                </a:solidFill>
                <a:latin typeface="Calibri" charset="0"/>
                <a:ea typeface="Calibri" charset="0"/>
                <a:cs typeface="Calibri" charset="0"/>
              </a:rPr>
              <a:t>Deep bench of data scientists</a:t>
            </a:r>
          </a:p>
          <a:p>
            <a:pPr marL="171450" indent="-171450">
              <a:buClr>
                <a:srgbClr val="007BA4"/>
              </a:buClr>
              <a:buFont typeface=".AppleSystemUIFont" charset="-120"/>
              <a:buChar char="&gt;"/>
            </a:pPr>
            <a:r>
              <a:rPr lang="en-US" sz="1500" dirty="0">
                <a:solidFill>
                  <a:schemeClr val="bg1"/>
                </a:solidFill>
                <a:latin typeface="Calibri" charset="0"/>
                <a:ea typeface="Calibri" charset="0"/>
                <a:cs typeface="Calibri" charset="0"/>
              </a:rPr>
              <a:t>Vertical and domain expertise</a:t>
            </a:r>
          </a:p>
        </p:txBody>
      </p:sp>
      <p:sp>
        <p:nvSpPr>
          <p:cNvPr id="9" name="TextBox 8"/>
          <p:cNvSpPr txBox="1"/>
          <p:nvPr/>
        </p:nvSpPr>
        <p:spPr>
          <a:xfrm>
            <a:off x="893329" y="2152726"/>
            <a:ext cx="2208818" cy="784830"/>
          </a:xfrm>
          <a:prstGeom prst="rect">
            <a:avLst/>
          </a:prstGeom>
          <a:noFill/>
        </p:spPr>
        <p:txBody>
          <a:bodyPr wrap="square" rtlCol="0">
            <a:spAutoFit/>
          </a:bodyPr>
          <a:lstStyle/>
          <a:p>
            <a:pPr marL="171450" indent="-171450">
              <a:buClr>
                <a:srgbClr val="00528D"/>
              </a:buClr>
              <a:buFont typeface=".AppleSystemUIFont" charset="-120"/>
              <a:buChar char="&gt;"/>
            </a:pPr>
            <a:r>
              <a:rPr lang="en-US" sz="1500" dirty="0">
                <a:solidFill>
                  <a:schemeClr val="bg1"/>
                </a:solidFill>
                <a:latin typeface="Calibri" charset="0"/>
                <a:ea typeface="Calibri" charset="0"/>
                <a:cs typeface="Calibri" charset="0"/>
              </a:rPr>
              <a:t>Deep expertise in deriving value from big data</a:t>
            </a:r>
          </a:p>
        </p:txBody>
      </p:sp>
      <p:sp>
        <p:nvSpPr>
          <p:cNvPr id="10" name="TextBox 9"/>
          <p:cNvSpPr txBox="1"/>
          <p:nvPr/>
        </p:nvSpPr>
        <p:spPr>
          <a:xfrm>
            <a:off x="6048540" y="2152726"/>
            <a:ext cx="3025122" cy="784830"/>
          </a:xfrm>
          <a:prstGeom prst="rect">
            <a:avLst/>
          </a:prstGeom>
          <a:noFill/>
        </p:spPr>
        <p:txBody>
          <a:bodyPr wrap="square" rtlCol="0">
            <a:spAutoFit/>
          </a:bodyPr>
          <a:lstStyle/>
          <a:p>
            <a:pPr marL="171450" indent="-171450">
              <a:buClr>
                <a:schemeClr val="accent4">
                  <a:lumMod val="60000"/>
                  <a:lumOff val="40000"/>
                </a:schemeClr>
              </a:buClr>
              <a:buFont typeface=".AppleSystemUIFont" charset="-120"/>
              <a:buChar char="&gt;"/>
            </a:pPr>
            <a:r>
              <a:rPr lang="en-US" sz="1500" dirty="0">
                <a:solidFill>
                  <a:schemeClr val="bg1"/>
                </a:solidFill>
                <a:latin typeface="Calibri" charset="0"/>
                <a:ea typeface="Calibri" charset="0"/>
                <a:cs typeface="Calibri" charset="0"/>
              </a:rPr>
              <a:t>Focused on </a:t>
            </a:r>
            <a:r>
              <a:rPr lang="en-US" sz="1500" dirty="0" err="1">
                <a:solidFill>
                  <a:schemeClr val="bg1"/>
                </a:solidFill>
                <a:latin typeface="Calibri" charset="0"/>
                <a:ea typeface="Calibri" charset="0"/>
                <a:cs typeface="Calibri" charset="0"/>
              </a:rPr>
              <a:t>IoT</a:t>
            </a:r>
            <a:endParaRPr lang="en-US" sz="1500" dirty="0">
              <a:solidFill>
                <a:schemeClr val="bg1"/>
              </a:solidFill>
              <a:latin typeface="Calibri" charset="0"/>
              <a:ea typeface="Calibri" charset="0"/>
              <a:cs typeface="Calibri" charset="0"/>
            </a:endParaRPr>
          </a:p>
          <a:p>
            <a:pPr marL="171450" indent="-171450">
              <a:buClr>
                <a:schemeClr val="accent4">
                  <a:lumMod val="60000"/>
                  <a:lumOff val="40000"/>
                </a:schemeClr>
              </a:buClr>
              <a:buFont typeface=".AppleSystemUIFont" charset="-120"/>
              <a:buChar char="&gt;"/>
            </a:pPr>
            <a:r>
              <a:rPr lang="en-US" sz="1500" dirty="0">
                <a:solidFill>
                  <a:schemeClr val="bg1"/>
                </a:solidFill>
                <a:latin typeface="Calibri" charset="0"/>
                <a:ea typeface="Calibri" charset="0"/>
                <a:cs typeface="Calibri" charset="0"/>
              </a:rPr>
              <a:t>COE &amp; Best practices</a:t>
            </a:r>
          </a:p>
          <a:p>
            <a:pPr marL="171450" indent="-171450">
              <a:buClr>
                <a:schemeClr val="accent4">
                  <a:lumMod val="60000"/>
                  <a:lumOff val="40000"/>
                </a:schemeClr>
              </a:buClr>
              <a:buFont typeface=".AppleSystemUIFont" charset="-120"/>
              <a:buChar char="&gt;"/>
            </a:pPr>
            <a:r>
              <a:rPr lang="en-US" sz="1500" dirty="0">
                <a:solidFill>
                  <a:schemeClr val="bg1"/>
                </a:solidFill>
                <a:latin typeface="Calibri" charset="0"/>
                <a:ea typeface="Calibri" charset="0"/>
                <a:cs typeface="Calibri" charset="0"/>
              </a:rPr>
              <a:t>Smart Cities, Industry and Energy</a:t>
            </a:r>
          </a:p>
        </p:txBody>
      </p:sp>
      <p:sp>
        <p:nvSpPr>
          <p:cNvPr id="6" name="Rectangle 5"/>
          <p:cNvSpPr/>
          <p:nvPr/>
        </p:nvSpPr>
        <p:spPr>
          <a:xfrm>
            <a:off x="0" y="1011433"/>
            <a:ext cx="9144000" cy="397032"/>
          </a:xfrm>
          <a:prstGeom prst="rect">
            <a:avLst/>
          </a:prstGeom>
        </p:spPr>
        <p:txBody>
          <a:bodyPr wrap="square">
            <a:spAutoFit/>
          </a:bodyPr>
          <a:lstStyle/>
          <a:p>
            <a:pPr algn="ctr">
              <a:lnSpc>
                <a:spcPct val="90000"/>
              </a:lnSpc>
              <a:spcBef>
                <a:spcPts val="0"/>
              </a:spcBef>
              <a:spcAft>
                <a:spcPts val="1200"/>
              </a:spcAft>
            </a:pPr>
            <a:r>
              <a:rPr lang="en-US" sz="2200" b="1" dirty="0">
                <a:solidFill>
                  <a:schemeClr val="bg1"/>
                </a:solidFill>
                <a:latin typeface="Calibri" charset="0"/>
                <a:ea typeface="Calibri" charset="0"/>
                <a:cs typeface="Calibri" charset="0"/>
              </a:rPr>
              <a:t>Hitachi </a:t>
            </a:r>
            <a:r>
              <a:rPr lang="en-US" sz="2200" b="1" dirty="0" err="1">
                <a:solidFill>
                  <a:schemeClr val="bg1"/>
                </a:solidFill>
                <a:latin typeface="Calibri" charset="0"/>
                <a:ea typeface="Calibri" charset="0"/>
                <a:cs typeface="Calibri" charset="0"/>
              </a:rPr>
              <a:t>Vantara</a:t>
            </a:r>
            <a:r>
              <a:rPr lang="en-US" sz="2200" b="1" dirty="0">
                <a:solidFill>
                  <a:schemeClr val="bg1"/>
                </a:solidFill>
                <a:latin typeface="Calibri" charset="0"/>
                <a:ea typeface="Calibri" charset="0"/>
                <a:cs typeface="Calibri" charset="0"/>
              </a:rPr>
              <a:t> Advantage</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102147" y="1578325"/>
            <a:ext cx="2858224" cy="2741268"/>
          </a:xfrm>
          <a:prstGeom prst="rect">
            <a:avLst/>
          </a:prstGeom>
          <a:effectLst>
            <a:outerShdw blurRad="63500" sx="102000" sy="102000" algn="ctr" rotWithShape="0">
              <a:prstClr val="black">
                <a:alpha val="40000"/>
              </a:prstClr>
            </a:outerShdw>
          </a:effec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1798" y="299858"/>
            <a:ext cx="1925562" cy="553118"/>
          </a:xfrm>
          <a:prstGeom prst="rect">
            <a:avLst/>
          </a:prstGeom>
        </p:spPr>
      </p:pic>
    </p:spTree>
    <p:extLst>
      <p:ext uri="{BB962C8B-B14F-4D97-AF65-F5344CB8AC3E}">
        <p14:creationId xmlns:p14="http://schemas.microsoft.com/office/powerpoint/2010/main" val="130714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80598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p:txBody>
          <a:bodyPr/>
          <a:lstStyle/>
          <a:p>
            <a:r>
              <a:rPr lang="en-US" dirty="0"/>
              <a:t>What’s in a (Firewall) Device?</a:t>
            </a:r>
          </a:p>
        </p:txBody>
      </p:sp>
    </p:spTree>
    <p:extLst>
      <p:ext uri="{BB962C8B-B14F-4D97-AF65-F5344CB8AC3E}">
        <p14:creationId xmlns:p14="http://schemas.microsoft.com/office/powerpoint/2010/main" val="165781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Analyzing Firewall Traffic</a:t>
            </a:r>
            <a:endParaRPr lang="en-US" sz="2400" dirty="0"/>
          </a:p>
        </p:txBody>
      </p:sp>
      <p:sp>
        <p:nvSpPr>
          <p:cNvPr id="12" name="TextBox 11">
            <a:extLst>
              <a:ext uri="{FF2B5EF4-FFF2-40B4-BE49-F238E27FC236}">
                <a16:creationId xmlns:a16="http://schemas.microsoft.com/office/drawing/2014/main" id="{1C3A20DF-F5B8-4947-965C-F5328E512631}"/>
              </a:ext>
            </a:extLst>
          </p:cNvPr>
          <p:cNvSpPr txBox="1"/>
          <p:nvPr/>
        </p:nvSpPr>
        <p:spPr>
          <a:xfrm>
            <a:off x="264160" y="949882"/>
            <a:ext cx="3382080" cy="369332"/>
          </a:xfrm>
          <a:prstGeom prst="rect">
            <a:avLst/>
          </a:prstGeom>
          <a:noFill/>
        </p:spPr>
        <p:txBody>
          <a:bodyPr wrap="none" rtlCol="0">
            <a:spAutoFit/>
          </a:bodyPr>
          <a:lstStyle/>
          <a:p>
            <a:r>
              <a:rPr lang="en-US" b="1" dirty="0">
                <a:solidFill>
                  <a:srgbClr val="0070C0"/>
                </a:solidFill>
              </a:rPr>
              <a:t>Detailed Alert Data is Logged</a:t>
            </a:r>
          </a:p>
        </p:txBody>
      </p:sp>
      <p:pic>
        <p:nvPicPr>
          <p:cNvPr id="18" name="Picture 17">
            <a:extLst>
              <a:ext uri="{FF2B5EF4-FFF2-40B4-BE49-F238E27FC236}">
                <a16:creationId xmlns:a16="http://schemas.microsoft.com/office/drawing/2014/main" id="{19F6B916-AAD6-4E09-B467-14368C5EE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227" y="3857479"/>
            <a:ext cx="12988227" cy="1608634"/>
          </a:xfrm>
          <a:prstGeom prst="rect">
            <a:avLst/>
          </a:prstGeom>
        </p:spPr>
      </p:pic>
      <p:sp>
        <p:nvSpPr>
          <p:cNvPr id="19" name="TextBox 18">
            <a:extLst>
              <a:ext uri="{FF2B5EF4-FFF2-40B4-BE49-F238E27FC236}">
                <a16:creationId xmlns:a16="http://schemas.microsoft.com/office/drawing/2014/main" id="{24EAAB7A-D51D-43DE-954F-B90AE2C2D1D2}"/>
              </a:ext>
            </a:extLst>
          </p:cNvPr>
          <p:cNvSpPr txBox="1"/>
          <p:nvPr/>
        </p:nvSpPr>
        <p:spPr>
          <a:xfrm>
            <a:off x="270123" y="3820615"/>
            <a:ext cx="1685077" cy="369332"/>
          </a:xfrm>
          <a:prstGeom prst="rect">
            <a:avLst/>
          </a:prstGeom>
          <a:noFill/>
        </p:spPr>
        <p:txBody>
          <a:bodyPr wrap="none" rtlCol="0">
            <a:spAutoFit/>
          </a:bodyPr>
          <a:lstStyle/>
          <a:p>
            <a:r>
              <a:rPr lang="en-US" b="1" dirty="0">
                <a:solidFill>
                  <a:srgbClr val="0070C0"/>
                </a:solidFill>
              </a:rPr>
              <a:t>Host &amp; Cause</a:t>
            </a:r>
          </a:p>
        </p:txBody>
      </p:sp>
      <p:sp>
        <p:nvSpPr>
          <p:cNvPr id="20" name="TextBox 19">
            <a:extLst>
              <a:ext uri="{FF2B5EF4-FFF2-40B4-BE49-F238E27FC236}">
                <a16:creationId xmlns:a16="http://schemas.microsoft.com/office/drawing/2014/main" id="{F55C6B5C-A6F0-4E67-96C4-10C2175B3D1E}"/>
              </a:ext>
            </a:extLst>
          </p:cNvPr>
          <p:cNvSpPr txBox="1"/>
          <p:nvPr/>
        </p:nvSpPr>
        <p:spPr>
          <a:xfrm>
            <a:off x="1602268" y="1345188"/>
            <a:ext cx="3801041" cy="369332"/>
          </a:xfrm>
          <a:prstGeom prst="rect">
            <a:avLst/>
          </a:prstGeom>
          <a:noFill/>
        </p:spPr>
        <p:txBody>
          <a:bodyPr wrap="none" rtlCol="0">
            <a:spAutoFit/>
          </a:bodyPr>
          <a:lstStyle/>
          <a:p>
            <a:r>
              <a:rPr lang="en-US" dirty="0">
                <a:solidFill>
                  <a:srgbClr val="0070C0"/>
                </a:solidFill>
              </a:rPr>
              <a:t>Common Client Event Header Data</a:t>
            </a:r>
          </a:p>
        </p:txBody>
      </p:sp>
      <p:sp>
        <p:nvSpPr>
          <p:cNvPr id="21" name="TextBox 20">
            <a:extLst>
              <a:ext uri="{FF2B5EF4-FFF2-40B4-BE49-F238E27FC236}">
                <a16:creationId xmlns:a16="http://schemas.microsoft.com/office/drawing/2014/main" id="{B2A40BFD-B3EB-472C-BBA3-60761ECAF430}"/>
              </a:ext>
            </a:extLst>
          </p:cNvPr>
          <p:cNvSpPr txBox="1"/>
          <p:nvPr/>
        </p:nvSpPr>
        <p:spPr>
          <a:xfrm>
            <a:off x="264160" y="4195193"/>
            <a:ext cx="2833340" cy="369332"/>
          </a:xfrm>
          <a:prstGeom prst="rect">
            <a:avLst/>
          </a:prstGeom>
          <a:noFill/>
        </p:spPr>
        <p:txBody>
          <a:bodyPr wrap="none" rtlCol="0">
            <a:spAutoFit/>
          </a:bodyPr>
          <a:lstStyle/>
          <a:p>
            <a:r>
              <a:rPr lang="en-US" dirty="0">
                <a:solidFill>
                  <a:srgbClr val="0070C0"/>
                </a:solidFill>
              </a:rPr>
              <a:t>Data in Key=“Value” Pairs</a:t>
            </a:r>
          </a:p>
        </p:txBody>
      </p:sp>
      <p:cxnSp>
        <p:nvCxnSpPr>
          <p:cNvPr id="23" name="Straight Arrow Connector 22">
            <a:extLst>
              <a:ext uri="{FF2B5EF4-FFF2-40B4-BE49-F238E27FC236}">
                <a16:creationId xmlns:a16="http://schemas.microsoft.com/office/drawing/2014/main" id="{3DF8831F-5BDA-4DD5-8643-12643D734F11}"/>
              </a:ext>
            </a:extLst>
          </p:cNvPr>
          <p:cNvCxnSpPr>
            <a:cxnSpLocks/>
            <a:stCxn id="20" idx="1"/>
          </p:cNvCxnSpPr>
          <p:nvPr/>
        </p:nvCxnSpPr>
        <p:spPr>
          <a:xfrm flipH="1">
            <a:off x="0" y="1529854"/>
            <a:ext cx="160226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4669960-6A62-4164-A114-27BBECC066C9}"/>
              </a:ext>
            </a:extLst>
          </p:cNvPr>
          <p:cNvCxnSpPr>
            <a:cxnSpLocks/>
            <a:stCxn id="20" idx="3"/>
          </p:cNvCxnSpPr>
          <p:nvPr/>
        </p:nvCxnSpPr>
        <p:spPr>
          <a:xfrm>
            <a:off x="5403309" y="1529854"/>
            <a:ext cx="1493250"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6F56E3D9-15A4-4876-AEF4-80B00ECF603A}"/>
              </a:ext>
            </a:extLst>
          </p:cNvPr>
          <p:cNvGrpSpPr/>
          <p:nvPr/>
        </p:nvGrpSpPr>
        <p:grpSpPr>
          <a:xfrm>
            <a:off x="0" y="1660467"/>
            <a:ext cx="11848973" cy="1953438"/>
            <a:chOff x="0" y="1339729"/>
            <a:chExt cx="11848973" cy="1953438"/>
          </a:xfrm>
        </p:grpSpPr>
        <p:pic>
          <p:nvPicPr>
            <p:cNvPr id="7" name="Picture 6">
              <a:extLst>
                <a:ext uri="{FF2B5EF4-FFF2-40B4-BE49-F238E27FC236}">
                  <a16:creationId xmlns:a16="http://schemas.microsoft.com/office/drawing/2014/main" id="{0A97202B-B77B-484C-A94F-06DD40AEB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39729"/>
              <a:ext cx="11848973" cy="1801706"/>
            </a:xfrm>
            <a:prstGeom prst="rect">
              <a:avLst/>
            </a:prstGeom>
          </p:spPr>
        </p:pic>
        <p:sp>
          <p:nvSpPr>
            <p:cNvPr id="6" name="TextBox 5">
              <a:extLst>
                <a:ext uri="{FF2B5EF4-FFF2-40B4-BE49-F238E27FC236}">
                  <a16:creationId xmlns:a16="http://schemas.microsoft.com/office/drawing/2014/main" id="{18ED1888-FE2B-418A-A386-28B8810D6BEF}"/>
                </a:ext>
              </a:extLst>
            </p:cNvPr>
            <p:cNvSpPr txBox="1"/>
            <p:nvPr/>
          </p:nvSpPr>
          <p:spPr>
            <a:xfrm>
              <a:off x="0" y="3093112"/>
              <a:ext cx="7983276" cy="200055"/>
            </a:xfrm>
            <a:prstGeom prst="rect">
              <a:avLst/>
            </a:prstGeom>
            <a:noFill/>
          </p:spPr>
          <p:txBody>
            <a:bodyPr wrap="none" rtlCol="0">
              <a:spAutoFit/>
            </a:bodyPr>
            <a:lstStyle/>
            <a:p>
              <a:r>
                <a:rPr lang="en-US" sz="700" dirty="0"/>
                <a:t>    Date             Time       Result       Source IP              Target IP                   Application/Protocol                   NAT /  Port         Source/Target Interface            Firewall Action          (Firewall Policy)</a:t>
              </a:r>
            </a:p>
          </p:txBody>
        </p:sp>
      </p:grpSp>
    </p:spTree>
    <p:extLst>
      <p:ext uri="{BB962C8B-B14F-4D97-AF65-F5344CB8AC3E}">
        <p14:creationId xmlns:p14="http://schemas.microsoft.com/office/powerpoint/2010/main" val="22388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Analyzing Firewall Traffic</a:t>
            </a:r>
            <a:endParaRPr lang="en-US" sz="2400" dirty="0"/>
          </a:p>
        </p:txBody>
      </p:sp>
      <p:sp>
        <p:nvSpPr>
          <p:cNvPr id="12" name="TextBox 11">
            <a:extLst>
              <a:ext uri="{FF2B5EF4-FFF2-40B4-BE49-F238E27FC236}">
                <a16:creationId xmlns:a16="http://schemas.microsoft.com/office/drawing/2014/main" id="{1C3A20DF-F5B8-4947-965C-F5328E512631}"/>
              </a:ext>
            </a:extLst>
          </p:cNvPr>
          <p:cNvSpPr txBox="1"/>
          <p:nvPr/>
        </p:nvSpPr>
        <p:spPr>
          <a:xfrm>
            <a:off x="264160" y="1151086"/>
            <a:ext cx="7030514" cy="369332"/>
          </a:xfrm>
          <a:prstGeom prst="rect">
            <a:avLst/>
          </a:prstGeom>
          <a:noFill/>
        </p:spPr>
        <p:txBody>
          <a:bodyPr wrap="none" rtlCol="0">
            <a:spAutoFit/>
          </a:bodyPr>
          <a:lstStyle/>
          <a:p>
            <a:r>
              <a:rPr lang="en-US" b="1" dirty="0">
                <a:solidFill>
                  <a:srgbClr val="0070C0"/>
                </a:solidFill>
              </a:rPr>
              <a:t>Link to Blocked Sites IP’s = Can indicate compromised Clients</a:t>
            </a:r>
          </a:p>
        </p:txBody>
      </p:sp>
      <p:pic>
        <p:nvPicPr>
          <p:cNvPr id="3" name="Picture 2">
            <a:extLst>
              <a:ext uri="{FF2B5EF4-FFF2-40B4-BE49-F238E27FC236}">
                <a16:creationId xmlns:a16="http://schemas.microsoft.com/office/drawing/2014/main" id="{28BFD141-6609-45C9-81FA-ABC869135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187" y="1885950"/>
            <a:ext cx="7667625" cy="1371600"/>
          </a:xfrm>
          <a:prstGeom prst="rect">
            <a:avLst/>
          </a:prstGeom>
        </p:spPr>
      </p:pic>
    </p:spTree>
    <p:extLst>
      <p:ext uri="{BB962C8B-B14F-4D97-AF65-F5344CB8AC3E}">
        <p14:creationId xmlns:p14="http://schemas.microsoft.com/office/powerpoint/2010/main" val="187346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Analyzing a Firewall</a:t>
            </a:r>
            <a:endParaRPr lang="en-US" sz="2400" dirty="0"/>
          </a:p>
        </p:txBody>
      </p:sp>
      <p:pic>
        <p:nvPicPr>
          <p:cNvPr id="5" name="Picture 4">
            <a:extLst>
              <a:ext uri="{FF2B5EF4-FFF2-40B4-BE49-F238E27FC236}">
                <a16:creationId xmlns:a16="http://schemas.microsoft.com/office/drawing/2014/main" id="{0625B818-D0EA-4EFD-9160-09ADCAA37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471" y="1262207"/>
            <a:ext cx="7541057" cy="3664971"/>
          </a:xfrm>
          <a:prstGeom prst="rect">
            <a:avLst/>
          </a:prstGeom>
        </p:spPr>
      </p:pic>
      <p:sp>
        <p:nvSpPr>
          <p:cNvPr id="6" name="TextBox 5">
            <a:extLst>
              <a:ext uri="{FF2B5EF4-FFF2-40B4-BE49-F238E27FC236}">
                <a16:creationId xmlns:a16="http://schemas.microsoft.com/office/drawing/2014/main" id="{81651F58-0B44-4ABA-867F-37109E251269}"/>
              </a:ext>
            </a:extLst>
          </p:cNvPr>
          <p:cNvSpPr txBox="1"/>
          <p:nvPr/>
        </p:nvSpPr>
        <p:spPr>
          <a:xfrm>
            <a:off x="264160" y="902112"/>
            <a:ext cx="2214068" cy="338554"/>
          </a:xfrm>
          <a:prstGeom prst="rect">
            <a:avLst/>
          </a:prstGeom>
          <a:noFill/>
        </p:spPr>
        <p:txBody>
          <a:bodyPr wrap="none" rtlCol="0">
            <a:spAutoFit/>
          </a:bodyPr>
          <a:lstStyle/>
          <a:p>
            <a:r>
              <a:rPr lang="en-US" sz="1600" b="1" dirty="0">
                <a:solidFill>
                  <a:srgbClr val="0070C0"/>
                </a:solidFill>
              </a:rPr>
              <a:t>Network Device Data</a:t>
            </a:r>
          </a:p>
        </p:txBody>
      </p:sp>
    </p:spTree>
    <p:extLst>
      <p:ext uri="{BB962C8B-B14F-4D97-AF65-F5344CB8AC3E}">
        <p14:creationId xmlns:p14="http://schemas.microsoft.com/office/powerpoint/2010/main" val="195108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Analyzing a Firewall</a:t>
            </a:r>
            <a:endParaRPr lang="en-US" sz="2400" dirty="0"/>
          </a:p>
        </p:txBody>
      </p:sp>
      <p:sp>
        <p:nvSpPr>
          <p:cNvPr id="6" name="TextBox 5">
            <a:extLst>
              <a:ext uri="{FF2B5EF4-FFF2-40B4-BE49-F238E27FC236}">
                <a16:creationId xmlns:a16="http://schemas.microsoft.com/office/drawing/2014/main" id="{81651F58-0B44-4ABA-867F-37109E251269}"/>
              </a:ext>
            </a:extLst>
          </p:cNvPr>
          <p:cNvSpPr txBox="1"/>
          <p:nvPr/>
        </p:nvSpPr>
        <p:spPr>
          <a:xfrm>
            <a:off x="264160" y="902112"/>
            <a:ext cx="3412281" cy="338554"/>
          </a:xfrm>
          <a:prstGeom prst="rect">
            <a:avLst/>
          </a:prstGeom>
          <a:noFill/>
        </p:spPr>
        <p:txBody>
          <a:bodyPr wrap="none" rtlCol="0">
            <a:spAutoFit/>
          </a:bodyPr>
          <a:lstStyle/>
          <a:p>
            <a:r>
              <a:rPr lang="en-US" sz="1600" b="1" dirty="0">
                <a:solidFill>
                  <a:srgbClr val="0070C0"/>
                </a:solidFill>
              </a:rPr>
              <a:t>Built In API’s for reading the data</a:t>
            </a:r>
          </a:p>
        </p:txBody>
      </p:sp>
      <p:pic>
        <p:nvPicPr>
          <p:cNvPr id="3" name="Picture 2">
            <a:extLst>
              <a:ext uri="{FF2B5EF4-FFF2-40B4-BE49-F238E27FC236}">
                <a16:creationId xmlns:a16="http://schemas.microsoft.com/office/drawing/2014/main" id="{742A9EDE-C688-4632-8BDC-F2001B316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1209" y="1357224"/>
            <a:ext cx="6184900" cy="3510924"/>
          </a:xfrm>
          <a:prstGeom prst="rect">
            <a:avLst/>
          </a:prstGeom>
        </p:spPr>
      </p:pic>
    </p:spTree>
    <p:extLst>
      <p:ext uri="{BB962C8B-B14F-4D97-AF65-F5344CB8AC3E}">
        <p14:creationId xmlns:p14="http://schemas.microsoft.com/office/powerpoint/2010/main" val="291951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Analyzing a Firewall</a:t>
            </a:r>
            <a:endParaRPr lang="en-US" sz="2400" dirty="0"/>
          </a:p>
        </p:txBody>
      </p:sp>
      <p:sp>
        <p:nvSpPr>
          <p:cNvPr id="6" name="TextBox 5">
            <a:extLst>
              <a:ext uri="{FF2B5EF4-FFF2-40B4-BE49-F238E27FC236}">
                <a16:creationId xmlns:a16="http://schemas.microsoft.com/office/drawing/2014/main" id="{81651F58-0B44-4ABA-867F-37109E251269}"/>
              </a:ext>
            </a:extLst>
          </p:cNvPr>
          <p:cNvSpPr txBox="1"/>
          <p:nvPr/>
        </p:nvSpPr>
        <p:spPr>
          <a:xfrm>
            <a:off x="264160" y="902112"/>
            <a:ext cx="5925020" cy="338554"/>
          </a:xfrm>
          <a:prstGeom prst="rect">
            <a:avLst/>
          </a:prstGeom>
          <a:noFill/>
        </p:spPr>
        <p:txBody>
          <a:bodyPr wrap="none" rtlCol="0">
            <a:spAutoFit/>
          </a:bodyPr>
          <a:lstStyle/>
          <a:p>
            <a:r>
              <a:rPr lang="en-US" sz="1600" b="1" dirty="0">
                <a:solidFill>
                  <a:srgbClr val="0070C0"/>
                </a:solidFill>
              </a:rPr>
              <a:t>Enterprise Firewalls often have centralized Log Operations</a:t>
            </a:r>
          </a:p>
        </p:txBody>
      </p:sp>
      <p:pic>
        <p:nvPicPr>
          <p:cNvPr id="5" name="Picture 4">
            <a:extLst>
              <a:ext uri="{FF2B5EF4-FFF2-40B4-BE49-F238E27FC236}">
                <a16:creationId xmlns:a16="http://schemas.microsoft.com/office/drawing/2014/main" id="{2F6ACBED-471B-4F9E-90F6-31DB95743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687" y="1515053"/>
            <a:ext cx="7134225" cy="3295650"/>
          </a:xfrm>
          <a:prstGeom prst="rect">
            <a:avLst/>
          </a:prstGeom>
        </p:spPr>
      </p:pic>
    </p:spTree>
    <p:extLst>
      <p:ext uri="{BB962C8B-B14F-4D97-AF65-F5344CB8AC3E}">
        <p14:creationId xmlns:p14="http://schemas.microsoft.com/office/powerpoint/2010/main" val="396605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p:txBody>
          <a:bodyPr/>
          <a:lstStyle/>
          <a:p>
            <a:r>
              <a:rPr lang="en-US" dirty="0"/>
              <a:t>Sample Reports</a:t>
            </a:r>
          </a:p>
        </p:txBody>
      </p:sp>
    </p:spTree>
    <p:extLst>
      <p:ext uri="{BB962C8B-B14F-4D97-AF65-F5344CB8AC3E}">
        <p14:creationId xmlns:p14="http://schemas.microsoft.com/office/powerpoint/2010/main" val="206763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p:cNvGraphicFramePr/>
          <p:nvPr>
            <p:extLst>
              <p:ext uri="{D42A27DB-BD31-4B8C-83A1-F6EECF244321}">
                <p14:modId xmlns:p14="http://schemas.microsoft.com/office/powerpoint/2010/main" val="1062871547"/>
              </p:ext>
            </p:extLst>
          </p:nvPr>
        </p:nvGraphicFramePr>
        <p:xfrm>
          <a:off x="1344058" y="906755"/>
          <a:ext cx="6275942" cy="332999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a:off x="7431102" y="906755"/>
            <a:ext cx="1523114" cy="1015663"/>
          </a:xfrm>
          <a:prstGeom prst="rect">
            <a:avLst/>
          </a:prstGeom>
          <a:noFill/>
        </p:spPr>
        <p:txBody>
          <a:bodyPr wrap="square" rtlCol="0">
            <a:spAutoFit/>
          </a:bodyPr>
          <a:lstStyle/>
          <a:p>
            <a:pPr algn="r"/>
            <a:r>
              <a:rPr lang="en-US" sz="1200" dirty="0"/>
              <a:t>Drill Down capabilities and add regions and type of roles (staff, </a:t>
            </a:r>
            <a:r>
              <a:rPr lang="en-US" sz="1200" dirty="0" err="1"/>
              <a:t>mgr</a:t>
            </a:r>
            <a:r>
              <a:rPr lang="en-US" sz="1200" dirty="0"/>
              <a:t> and VPs)</a:t>
            </a:r>
          </a:p>
        </p:txBody>
      </p:sp>
      <p:sp>
        <p:nvSpPr>
          <p:cNvPr id="15" name="TextBox 14"/>
          <p:cNvSpPr txBox="1"/>
          <p:nvPr/>
        </p:nvSpPr>
        <p:spPr>
          <a:xfrm>
            <a:off x="96811" y="994052"/>
            <a:ext cx="1508760" cy="1015663"/>
          </a:xfrm>
          <a:prstGeom prst="rect">
            <a:avLst/>
          </a:prstGeom>
          <a:noFill/>
        </p:spPr>
        <p:txBody>
          <a:bodyPr wrap="square" rtlCol="0">
            <a:spAutoFit/>
          </a:bodyPr>
          <a:lstStyle/>
          <a:p>
            <a:r>
              <a:rPr lang="en-US" sz="1200" dirty="0"/>
              <a:t>Results of meta data injection and blending of data create meaningful business insight…</a:t>
            </a:r>
          </a:p>
        </p:txBody>
      </p:sp>
      <p:sp>
        <p:nvSpPr>
          <p:cNvPr id="3" name="Down Arrow 2"/>
          <p:cNvSpPr/>
          <p:nvPr/>
        </p:nvSpPr>
        <p:spPr>
          <a:xfrm>
            <a:off x="8066723" y="2019381"/>
            <a:ext cx="689189" cy="19325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4" name="Table 3"/>
          <p:cNvGraphicFramePr>
            <a:graphicFrameLocks noGrp="1"/>
          </p:cNvGraphicFramePr>
          <p:nvPr>
            <p:extLst/>
          </p:nvPr>
        </p:nvGraphicFramePr>
        <p:xfrm>
          <a:off x="430618" y="4436702"/>
          <a:ext cx="8420986" cy="693852"/>
        </p:xfrm>
        <a:graphic>
          <a:graphicData uri="http://schemas.openxmlformats.org/drawingml/2006/table">
            <a:tbl>
              <a:tblPr>
                <a:tableStyleId>{5C22544A-7EE6-4342-B048-85BDC9FD1C3A}</a:tableStyleId>
              </a:tblPr>
              <a:tblGrid>
                <a:gridCol w="929015">
                  <a:extLst>
                    <a:ext uri="{9D8B030D-6E8A-4147-A177-3AD203B41FA5}">
                      <a16:colId xmlns:a16="http://schemas.microsoft.com/office/drawing/2014/main" val="2860454283"/>
                    </a:ext>
                  </a:extLst>
                </a:gridCol>
                <a:gridCol w="996056">
                  <a:extLst>
                    <a:ext uri="{9D8B030D-6E8A-4147-A177-3AD203B41FA5}">
                      <a16:colId xmlns:a16="http://schemas.microsoft.com/office/drawing/2014/main" val="3740099381"/>
                    </a:ext>
                  </a:extLst>
                </a:gridCol>
                <a:gridCol w="612957">
                  <a:extLst>
                    <a:ext uri="{9D8B030D-6E8A-4147-A177-3AD203B41FA5}">
                      <a16:colId xmlns:a16="http://schemas.microsoft.com/office/drawing/2014/main" val="1795485992"/>
                    </a:ext>
                  </a:extLst>
                </a:gridCol>
                <a:gridCol w="612957">
                  <a:extLst>
                    <a:ext uri="{9D8B030D-6E8A-4147-A177-3AD203B41FA5}">
                      <a16:colId xmlns:a16="http://schemas.microsoft.com/office/drawing/2014/main" val="4189571919"/>
                    </a:ext>
                  </a:extLst>
                </a:gridCol>
                <a:gridCol w="612957">
                  <a:extLst>
                    <a:ext uri="{9D8B030D-6E8A-4147-A177-3AD203B41FA5}">
                      <a16:colId xmlns:a16="http://schemas.microsoft.com/office/drawing/2014/main" val="1344565408"/>
                    </a:ext>
                  </a:extLst>
                </a:gridCol>
                <a:gridCol w="747042">
                  <a:extLst>
                    <a:ext uri="{9D8B030D-6E8A-4147-A177-3AD203B41FA5}">
                      <a16:colId xmlns:a16="http://schemas.microsoft.com/office/drawing/2014/main" val="1266894670"/>
                    </a:ext>
                  </a:extLst>
                </a:gridCol>
                <a:gridCol w="526760">
                  <a:extLst>
                    <a:ext uri="{9D8B030D-6E8A-4147-A177-3AD203B41FA5}">
                      <a16:colId xmlns:a16="http://schemas.microsoft.com/office/drawing/2014/main" val="3732012868"/>
                    </a:ext>
                  </a:extLst>
                </a:gridCol>
                <a:gridCol w="775775">
                  <a:extLst>
                    <a:ext uri="{9D8B030D-6E8A-4147-A177-3AD203B41FA5}">
                      <a16:colId xmlns:a16="http://schemas.microsoft.com/office/drawing/2014/main" val="422012929"/>
                    </a:ext>
                  </a:extLst>
                </a:gridCol>
                <a:gridCol w="459719">
                  <a:extLst>
                    <a:ext uri="{9D8B030D-6E8A-4147-A177-3AD203B41FA5}">
                      <a16:colId xmlns:a16="http://schemas.microsoft.com/office/drawing/2014/main" val="1169916127"/>
                    </a:ext>
                  </a:extLst>
                </a:gridCol>
                <a:gridCol w="1228310">
                  <a:extLst>
                    <a:ext uri="{9D8B030D-6E8A-4147-A177-3AD203B41FA5}">
                      <a16:colId xmlns:a16="http://schemas.microsoft.com/office/drawing/2014/main" val="791366542"/>
                    </a:ext>
                  </a:extLst>
                </a:gridCol>
                <a:gridCol w="459719">
                  <a:extLst>
                    <a:ext uri="{9D8B030D-6E8A-4147-A177-3AD203B41FA5}">
                      <a16:colId xmlns:a16="http://schemas.microsoft.com/office/drawing/2014/main" val="1193179488"/>
                    </a:ext>
                  </a:extLst>
                </a:gridCol>
                <a:gridCol w="459719">
                  <a:extLst>
                    <a:ext uri="{9D8B030D-6E8A-4147-A177-3AD203B41FA5}">
                      <a16:colId xmlns:a16="http://schemas.microsoft.com/office/drawing/2014/main" val="1526126633"/>
                    </a:ext>
                  </a:extLst>
                </a:gridCol>
              </a:tblGrid>
              <a:tr h="258189">
                <a:tc>
                  <a:txBody>
                    <a:bodyPr/>
                    <a:lstStyle/>
                    <a:p>
                      <a:pPr algn="l" fontAlgn="b"/>
                      <a:r>
                        <a:rPr lang="en-US" sz="800" b="1" u="none" strike="noStrike">
                          <a:effectLst/>
                        </a:rPr>
                        <a:t>MAC Address</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dirty="0">
                          <a:effectLst/>
                        </a:rPr>
                        <a:t>Company Equipment</a:t>
                      </a:r>
                      <a:endParaRPr lang="en-US" sz="800" b="1" i="0" u="none" strike="noStrike" dirty="0">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First Name</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Last Name</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Login</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Day &amp; Time</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Title</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start date</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end date</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email address</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a:effectLst/>
                        </a:rPr>
                        <a:t>Region</a:t>
                      </a:r>
                      <a:endParaRPr lang="en-US" sz="800" b="1"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b="1" u="none" strike="noStrike" dirty="0">
                          <a:effectLst/>
                        </a:rPr>
                        <a:t>Function</a:t>
                      </a:r>
                      <a:endParaRPr lang="en-US" sz="800" b="1" i="0" u="none" strike="noStrike" dirty="0">
                        <a:solidFill>
                          <a:srgbClr val="000000"/>
                        </a:solidFill>
                        <a:effectLst/>
                        <a:latin typeface="Calibri" panose="020F0502020204030204" pitchFamily="34" charset="0"/>
                      </a:endParaRPr>
                    </a:p>
                  </a:txBody>
                  <a:tcPr marL="6729" marR="6729" marT="6729" marB="0" anchor="b"/>
                </a:tc>
                <a:extLst>
                  <a:ext uri="{0D108BD9-81ED-4DB2-BD59-A6C34878D82A}">
                    <a16:rowId xmlns:a16="http://schemas.microsoft.com/office/drawing/2014/main" val="2696665203"/>
                  </a:ext>
                </a:extLst>
              </a:tr>
              <a:tr h="185094">
                <a:tc>
                  <a:txBody>
                    <a:bodyPr/>
                    <a:lstStyle/>
                    <a:p>
                      <a:pPr algn="l" fontAlgn="b"/>
                      <a:r>
                        <a:rPr lang="en-US" sz="800" u="none" strike="noStrike">
                          <a:effectLst/>
                        </a:rPr>
                        <a:t>00:0a:95:9d:68:16</a:t>
                      </a:r>
                      <a:endParaRPr lang="en-US" sz="800" b="0" i="1" u="none" strike="noStrike">
                        <a:solidFill>
                          <a:srgbClr val="333333"/>
                        </a:solidFill>
                        <a:effectLst/>
                        <a:latin typeface="Arial" panose="020B0604020202020204" pitchFamily="34" charset="0"/>
                      </a:endParaRPr>
                    </a:p>
                  </a:txBody>
                  <a:tcPr marL="6729" marR="6729" marT="6729" marB="0" anchor="b"/>
                </a:tc>
                <a:tc>
                  <a:txBody>
                    <a:bodyPr/>
                    <a:lstStyle/>
                    <a:p>
                      <a:pPr algn="l" fontAlgn="b"/>
                      <a:r>
                        <a:rPr lang="en-US" sz="800" u="none" strike="noStrike">
                          <a:effectLst/>
                        </a:rPr>
                        <a:t>Unknown</a:t>
                      </a:r>
                      <a:endParaRPr lang="en-US" sz="800" b="0" i="1" u="none" strike="noStrike">
                        <a:solidFill>
                          <a:srgbClr val="333333"/>
                        </a:solidFill>
                        <a:effectLst/>
                        <a:latin typeface="Arial" panose="020B0604020202020204" pitchFamily="34" charset="0"/>
                      </a:endParaRPr>
                    </a:p>
                  </a:txBody>
                  <a:tcPr marL="6729" marR="6729" marT="6729" marB="0" anchor="b"/>
                </a:tc>
                <a:tc>
                  <a:txBody>
                    <a:bodyPr/>
                    <a:lstStyle/>
                    <a:p>
                      <a:pPr algn="l" fontAlgn="b"/>
                      <a:r>
                        <a:rPr lang="en-US" sz="800" u="none" strike="noStrike">
                          <a:effectLst/>
                        </a:rPr>
                        <a:t>Mike</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Lee</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mlee</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r" fontAlgn="b"/>
                      <a:r>
                        <a:rPr lang="en-US" sz="800" u="none" strike="noStrike">
                          <a:effectLst/>
                        </a:rPr>
                        <a:t>3/11/2016 12:33</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Director</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r" fontAlgn="b"/>
                      <a:r>
                        <a:rPr lang="en-US" sz="800" u="none" strike="noStrike">
                          <a:effectLst/>
                        </a:rPr>
                        <a:t>Mar-12</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sng" strike="noStrike">
                          <a:effectLst/>
                          <a:hlinkClick r:id="rId4"/>
                        </a:rPr>
                        <a:t>mike.lee@company.com</a:t>
                      </a:r>
                      <a:endParaRPr lang="en-US" sz="800" b="0" i="0" u="sng" strike="noStrike">
                        <a:solidFill>
                          <a:srgbClr val="0563C1"/>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America</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Marketing</a:t>
                      </a:r>
                      <a:endParaRPr lang="en-US" sz="800" b="0" i="0" u="none" strike="noStrike">
                        <a:solidFill>
                          <a:srgbClr val="000000"/>
                        </a:solidFill>
                        <a:effectLst/>
                        <a:latin typeface="Calibri" panose="020F0502020204030204" pitchFamily="34" charset="0"/>
                      </a:endParaRPr>
                    </a:p>
                  </a:txBody>
                  <a:tcPr marL="6729" marR="6729" marT="6729" marB="0" anchor="b"/>
                </a:tc>
                <a:extLst>
                  <a:ext uri="{0D108BD9-81ED-4DB2-BD59-A6C34878D82A}">
                    <a16:rowId xmlns:a16="http://schemas.microsoft.com/office/drawing/2014/main" val="568884206"/>
                  </a:ext>
                </a:extLst>
              </a:tr>
              <a:tr h="185094">
                <a:tc>
                  <a:txBody>
                    <a:bodyPr/>
                    <a:lstStyle/>
                    <a:p>
                      <a:pPr algn="l" fontAlgn="b"/>
                      <a:r>
                        <a:rPr lang="en-US" sz="800" u="none" strike="noStrike">
                          <a:effectLst/>
                        </a:rPr>
                        <a:t>00:0a:60:10B:56:1</a:t>
                      </a:r>
                      <a:endParaRPr lang="en-US" sz="800" b="0" i="1" u="none" strike="noStrike">
                        <a:solidFill>
                          <a:srgbClr val="333333"/>
                        </a:solidFill>
                        <a:effectLst/>
                        <a:latin typeface="Arial" panose="020B0604020202020204" pitchFamily="34" charset="0"/>
                      </a:endParaRPr>
                    </a:p>
                  </a:txBody>
                  <a:tcPr marL="6729" marR="6729" marT="6729" marB="0" anchor="b"/>
                </a:tc>
                <a:tc>
                  <a:txBody>
                    <a:bodyPr/>
                    <a:lstStyle/>
                    <a:p>
                      <a:pPr algn="l" fontAlgn="b"/>
                      <a:r>
                        <a:rPr lang="en-US" sz="800" u="none" strike="noStrike" dirty="0">
                          <a:effectLst/>
                        </a:rPr>
                        <a:t>Unknown</a:t>
                      </a:r>
                      <a:endParaRPr lang="en-US" sz="800" b="0" i="0" u="none" strike="noStrike" dirty="0">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iksogy</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r" fontAlgn="b"/>
                      <a:r>
                        <a:rPr lang="en-US" sz="800" u="none" strike="noStrike">
                          <a:effectLst/>
                        </a:rPr>
                        <a:t>1/2/2016</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r>
                        <a:rPr lang="en-US" sz="800" u="none" strike="noStrike">
                          <a:effectLst/>
                        </a:rPr>
                        <a:t>America</a:t>
                      </a:r>
                      <a:endParaRPr lang="en-US" sz="800" b="0" i="0" u="none" strike="noStrike">
                        <a:solidFill>
                          <a:srgbClr val="000000"/>
                        </a:solidFill>
                        <a:effectLst/>
                        <a:latin typeface="Calibri" panose="020F0502020204030204" pitchFamily="34" charset="0"/>
                      </a:endParaRPr>
                    </a:p>
                  </a:txBody>
                  <a:tcPr marL="6729" marR="6729" marT="6729" marB="0" anchor="b"/>
                </a:tc>
                <a:tc>
                  <a:txBody>
                    <a:bodyPr/>
                    <a:lstStyle/>
                    <a:p>
                      <a:pPr algn="l" fontAlgn="b"/>
                      <a:endParaRPr lang="en-US" sz="800" b="0" i="0" u="none" strike="noStrike" dirty="0">
                        <a:solidFill>
                          <a:srgbClr val="000000"/>
                        </a:solidFill>
                        <a:effectLst/>
                        <a:latin typeface="Calibri" panose="020F0502020204030204" pitchFamily="34" charset="0"/>
                      </a:endParaRPr>
                    </a:p>
                  </a:txBody>
                  <a:tcPr marL="6729" marR="6729" marT="6729" marB="0" anchor="b"/>
                </a:tc>
                <a:extLst>
                  <a:ext uri="{0D108BD9-81ED-4DB2-BD59-A6C34878D82A}">
                    <a16:rowId xmlns:a16="http://schemas.microsoft.com/office/drawing/2014/main" val="2113818756"/>
                  </a:ext>
                </a:extLst>
              </a:tr>
            </a:tbl>
          </a:graphicData>
        </a:graphic>
      </p:graphicFrame>
      <p:sp>
        <p:nvSpPr>
          <p:cNvPr id="2" name="TextBox 1">
            <a:extLst>
              <a:ext uri="{FF2B5EF4-FFF2-40B4-BE49-F238E27FC236}">
                <a16:creationId xmlns:a16="http://schemas.microsoft.com/office/drawing/2014/main" id="{15FBD8CA-130E-4BA1-85E3-F59047D5CEB1}"/>
              </a:ext>
            </a:extLst>
          </p:cNvPr>
          <p:cNvSpPr txBox="1"/>
          <p:nvPr/>
        </p:nvSpPr>
        <p:spPr>
          <a:xfrm>
            <a:off x="1344058" y="252779"/>
            <a:ext cx="5677708" cy="369332"/>
          </a:xfrm>
          <a:prstGeom prst="rect">
            <a:avLst/>
          </a:prstGeom>
          <a:noFill/>
        </p:spPr>
        <p:txBody>
          <a:bodyPr wrap="none" rtlCol="0">
            <a:spAutoFit/>
          </a:bodyPr>
          <a:lstStyle/>
          <a:p>
            <a:r>
              <a:rPr lang="en-US" b="1" dirty="0"/>
              <a:t>Top Blacklist - Number of Employees Visited Sites</a:t>
            </a:r>
          </a:p>
        </p:txBody>
      </p:sp>
    </p:spTree>
    <p:extLst>
      <p:ext uri="{BB962C8B-B14F-4D97-AF65-F5344CB8AC3E}">
        <p14:creationId xmlns:p14="http://schemas.microsoft.com/office/powerpoint/2010/main" val="200500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extLst>
              <p:ext uri="{D42A27DB-BD31-4B8C-83A1-F6EECF244321}">
                <p14:modId xmlns:p14="http://schemas.microsoft.com/office/powerpoint/2010/main" val="3139074247"/>
              </p:ext>
            </p:extLst>
          </p:nvPr>
        </p:nvGraphicFramePr>
        <p:xfrm>
          <a:off x="654788" y="927749"/>
          <a:ext cx="6096000" cy="2944891"/>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7438338" y="927750"/>
            <a:ext cx="1423035" cy="1015663"/>
          </a:xfrm>
          <a:prstGeom prst="rect">
            <a:avLst/>
          </a:prstGeom>
          <a:noFill/>
        </p:spPr>
        <p:txBody>
          <a:bodyPr wrap="square" rtlCol="0">
            <a:spAutoFit/>
          </a:bodyPr>
          <a:lstStyle/>
          <a:p>
            <a:r>
              <a:rPr lang="en-US" sz="1200" dirty="0"/>
              <a:t>Ability to drill down, figuring out the unknown device and the user name</a:t>
            </a:r>
          </a:p>
        </p:txBody>
      </p:sp>
      <p:sp>
        <p:nvSpPr>
          <p:cNvPr id="2" name="Down Arrow 1"/>
          <p:cNvSpPr/>
          <p:nvPr/>
        </p:nvSpPr>
        <p:spPr>
          <a:xfrm>
            <a:off x="7854803" y="2200940"/>
            <a:ext cx="590107" cy="10685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3" name="Table 2"/>
          <p:cNvGraphicFramePr>
            <a:graphicFrameLocks noGrp="1"/>
          </p:cNvGraphicFramePr>
          <p:nvPr>
            <p:extLst/>
          </p:nvPr>
        </p:nvGraphicFramePr>
        <p:xfrm>
          <a:off x="628650" y="3872640"/>
          <a:ext cx="7886700" cy="1033840"/>
        </p:xfrm>
        <a:graphic>
          <a:graphicData uri="http://schemas.openxmlformats.org/drawingml/2006/table">
            <a:tbl>
              <a:tblPr>
                <a:tableStyleId>{5C22544A-7EE6-4342-B048-85BDC9FD1C3A}</a:tableStyleId>
              </a:tblPr>
              <a:tblGrid>
                <a:gridCol w="886670">
                  <a:extLst>
                    <a:ext uri="{9D8B030D-6E8A-4147-A177-3AD203B41FA5}">
                      <a16:colId xmlns:a16="http://schemas.microsoft.com/office/drawing/2014/main" val="3063139997"/>
                    </a:ext>
                  </a:extLst>
                </a:gridCol>
                <a:gridCol w="905337">
                  <a:extLst>
                    <a:ext uri="{9D8B030D-6E8A-4147-A177-3AD203B41FA5}">
                      <a16:colId xmlns:a16="http://schemas.microsoft.com/office/drawing/2014/main" val="4079130290"/>
                    </a:ext>
                  </a:extLst>
                </a:gridCol>
                <a:gridCol w="970671">
                  <a:extLst>
                    <a:ext uri="{9D8B030D-6E8A-4147-A177-3AD203B41FA5}">
                      <a16:colId xmlns:a16="http://schemas.microsoft.com/office/drawing/2014/main" val="291280567"/>
                    </a:ext>
                  </a:extLst>
                </a:gridCol>
                <a:gridCol w="970671">
                  <a:extLst>
                    <a:ext uri="{9D8B030D-6E8A-4147-A177-3AD203B41FA5}">
                      <a16:colId xmlns:a16="http://schemas.microsoft.com/office/drawing/2014/main" val="778442606"/>
                    </a:ext>
                  </a:extLst>
                </a:gridCol>
                <a:gridCol w="597336">
                  <a:extLst>
                    <a:ext uri="{9D8B030D-6E8A-4147-A177-3AD203B41FA5}">
                      <a16:colId xmlns:a16="http://schemas.microsoft.com/office/drawing/2014/main" val="140371342"/>
                    </a:ext>
                  </a:extLst>
                </a:gridCol>
                <a:gridCol w="597336">
                  <a:extLst>
                    <a:ext uri="{9D8B030D-6E8A-4147-A177-3AD203B41FA5}">
                      <a16:colId xmlns:a16="http://schemas.microsoft.com/office/drawing/2014/main" val="4285197771"/>
                    </a:ext>
                  </a:extLst>
                </a:gridCol>
                <a:gridCol w="597336">
                  <a:extLst>
                    <a:ext uri="{9D8B030D-6E8A-4147-A177-3AD203B41FA5}">
                      <a16:colId xmlns:a16="http://schemas.microsoft.com/office/drawing/2014/main" val="563213487"/>
                    </a:ext>
                  </a:extLst>
                </a:gridCol>
                <a:gridCol w="728003">
                  <a:extLst>
                    <a:ext uri="{9D8B030D-6E8A-4147-A177-3AD203B41FA5}">
                      <a16:colId xmlns:a16="http://schemas.microsoft.com/office/drawing/2014/main" val="4092152480"/>
                    </a:ext>
                  </a:extLst>
                </a:gridCol>
                <a:gridCol w="513335">
                  <a:extLst>
                    <a:ext uri="{9D8B030D-6E8A-4147-A177-3AD203B41FA5}">
                      <a16:colId xmlns:a16="http://schemas.microsoft.com/office/drawing/2014/main" val="3055675156"/>
                    </a:ext>
                  </a:extLst>
                </a:gridCol>
                <a:gridCol w="448002">
                  <a:extLst>
                    <a:ext uri="{9D8B030D-6E8A-4147-A177-3AD203B41FA5}">
                      <a16:colId xmlns:a16="http://schemas.microsoft.com/office/drawing/2014/main" val="2092533793"/>
                    </a:ext>
                  </a:extLst>
                </a:gridCol>
                <a:gridCol w="672003">
                  <a:extLst>
                    <a:ext uri="{9D8B030D-6E8A-4147-A177-3AD203B41FA5}">
                      <a16:colId xmlns:a16="http://schemas.microsoft.com/office/drawing/2014/main" val="813413180"/>
                    </a:ext>
                  </a:extLst>
                </a:gridCol>
              </a:tblGrid>
              <a:tr h="258460">
                <a:tc>
                  <a:txBody>
                    <a:bodyPr/>
                    <a:lstStyle/>
                    <a:p>
                      <a:pPr algn="l" fontAlgn="b"/>
                      <a:r>
                        <a:rPr lang="en-US" sz="800" b="1" u="none" strike="noStrike">
                          <a:effectLst/>
                        </a:rPr>
                        <a:t>URL</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MAC Address</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Company Equipment</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Asset #</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First Name</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Last Name</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Login</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Day &amp; Time</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Title</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a:effectLst/>
                        </a:rPr>
                        <a:t>Region</a:t>
                      </a:r>
                      <a:endParaRPr lang="en-US" sz="800" b="1"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b="1" u="none" strike="noStrike" dirty="0">
                          <a:effectLst/>
                        </a:rPr>
                        <a:t>Status</a:t>
                      </a:r>
                      <a:endParaRPr lang="en-US" sz="800" b="1" i="0" u="none" strike="noStrike" dirty="0">
                        <a:solidFill>
                          <a:srgbClr val="000000"/>
                        </a:solidFill>
                        <a:effectLst/>
                        <a:latin typeface="Calibri" panose="020F0502020204030204" pitchFamily="34" charset="0"/>
                      </a:endParaRPr>
                    </a:p>
                  </a:txBody>
                  <a:tcPr marL="7000" marR="7000" marT="7000" marB="0" anchor="b"/>
                </a:tc>
                <a:extLst>
                  <a:ext uri="{0D108BD9-81ED-4DB2-BD59-A6C34878D82A}">
                    <a16:rowId xmlns:a16="http://schemas.microsoft.com/office/drawing/2014/main" val="1593617281"/>
                  </a:ext>
                </a:extLst>
              </a:tr>
              <a:tr h="258460">
                <a:tc>
                  <a:txBody>
                    <a:bodyPr/>
                    <a:lstStyle/>
                    <a:p>
                      <a:pPr algn="l" fontAlgn="b"/>
                      <a:r>
                        <a:rPr lang="en-US" sz="800" u="none" strike="noStrike">
                          <a:effectLst/>
                        </a:rPr>
                        <a:t>Bestfriend.com</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00:0a:95:9d:68:16</a:t>
                      </a:r>
                      <a:endParaRPr lang="en-US" sz="800" b="0" i="1" u="none" strike="noStrike">
                        <a:solidFill>
                          <a:srgbClr val="333333"/>
                        </a:solidFill>
                        <a:effectLst/>
                        <a:latin typeface="Arial" panose="020B0604020202020204" pitchFamily="34" charset="0"/>
                      </a:endParaRPr>
                    </a:p>
                  </a:txBody>
                  <a:tcPr marL="7000" marR="7000" marT="7000" marB="0" anchor="b"/>
                </a:tc>
                <a:tc>
                  <a:txBody>
                    <a:bodyPr/>
                    <a:lstStyle/>
                    <a:p>
                      <a:pPr algn="l" fontAlgn="b"/>
                      <a:r>
                        <a:rPr lang="en-US" sz="800" u="none" strike="noStrike">
                          <a:effectLst/>
                        </a:rPr>
                        <a:t>Iphone 6s</a:t>
                      </a:r>
                      <a:endParaRPr lang="en-US" sz="800" b="0" i="1" u="none" strike="noStrike">
                        <a:solidFill>
                          <a:srgbClr val="333333"/>
                        </a:solidFill>
                        <a:effectLst/>
                        <a:latin typeface="Arial" panose="020B0604020202020204" pitchFamily="34" charset="0"/>
                      </a:endParaRPr>
                    </a:p>
                  </a:txBody>
                  <a:tcPr marL="7000" marR="7000" marT="7000" marB="0" anchor="b"/>
                </a:tc>
                <a:tc>
                  <a:txBody>
                    <a:bodyPr/>
                    <a:lstStyle/>
                    <a:p>
                      <a:pPr algn="l" fontAlgn="b"/>
                      <a:r>
                        <a:rPr lang="en-US" sz="800" u="none" strike="noStrike">
                          <a:effectLst/>
                        </a:rPr>
                        <a:t>100001000999D</a:t>
                      </a:r>
                      <a:endParaRPr lang="en-US" sz="800" b="0" i="1" u="none" strike="noStrike">
                        <a:solidFill>
                          <a:srgbClr val="333333"/>
                        </a:solidFill>
                        <a:effectLst/>
                        <a:latin typeface="Arial" panose="020B0604020202020204" pitchFamily="34" charset="0"/>
                      </a:endParaRPr>
                    </a:p>
                  </a:txBody>
                  <a:tcPr marL="7000" marR="7000" marT="7000" marB="0" anchor="b"/>
                </a:tc>
                <a:tc>
                  <a:txBody>
                    <a:bodyPr/>
                    <a:lstStyle/>
                    <a:p>
                      <a:pPr algn="l" fontAlgn="b"/>
                      <a:r>
                        <a:rPr lang="en-US" sz="800" u="none" strike="noStrike">
                          <a:effectLst/>
                        </a:rPr>
                        <a:t>Mike</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Lee</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mlee</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r" fontAlgn="b"/>
                      <a:r>
                        <a:rPr lang="en-US" sz="800" u="none" strike="noStrike">
                          <a:effectLst/>
                        </a:rPr>
                        <a:t>3/11/2016 12:33</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Director</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America</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dirty="0">
                          <a:effectLst/>
                        </a:rPr>
                        <a:t>Full Time</a:t>
                      </a:r>
                      <a:endParaRPr lang="en-US" sz="800" b="0" i="0" u="none" strike="noStrike" dirty="0">
                        <a:solidFill>
                          <a:srgbClr val="000000"/>
                        </a:solidFill>
                        <a:effectLst/>
                        <a:latin typeface="Calibri" panose="020F0502020204030204" pitchFamily="34" charset="0"/>
                      </a:endParaRPr>
                    </a:p>
                  </a:txBody>
                  <a:tcPr marL="7000" marR="7000" marT="7000" marB="0" anchor="b"/>
                </a:tc>
                <a:extLst>
                  <a:ext uri="{0D108BD9-81ED-4DB2-BD59-A6C34878D82A}">
                    <a16:rowId xmlns:a16="http://schemas.microsoft.com/office/drawing/2014/main" val="249805723"/>
                  </a:ext>
                </a:extLst>
              </a:tr>
              <a:tr h="258460">
                <a:tc>
                  <a:txBody>
                    <a:bodyPr/>
                    <a:lstStyle/>
                    <a:p>
                      <a:pPr algn="l" fontAlgn="b"/>
                      <a:r>
                        <a:rPr lang="en-US" sz="800" u="none" strike="noStrike">
                          <a:effectLst/>
                        </a:rPr>
                        <a:t>Bestfriend.com</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00:0a:60:10B:56:1</a:t>
                      </a:r>
                      <a:endParaRPr lang="en-US" sz="800" b="0" i="1" u="none" strike="noStrike">
                        <a:solidFill>
                          <a:srgbClr val="333333"/>
                        </a:solidFill>
                        <a:effectLst/>
                        <a:latin typeface="Arial" panose="020B060402020202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iksogy</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r" fontAlgn="b"/>
                      <a:r>
                        <a:rPr lang="en-US" sz="800" u="none" strike="noStrike">
                          <a:effectLst/>
                        </a:rPr>
                        <a:t>1/2/2016 16:33</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America</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dirty="0">
                          <a:effectLst/>
                        </a:rPr>
                        <a:t>Not Employee</a:t>
                      </a:r>
                      <a:endParaRPr lang="en-US" sz="800" b="0" i="0" u="none" strike="noStrike" dirty="0">
                        <a:solidFill>
                          <a:srgbClr val="000000"/>
                        </a:solidFill>
                        <a:effectLst/>
                        <a:latin typeface="Calibri" panose="020F0502020204030204" pitchFamily="34" charset="0"/>
                      </a:endParaRPr>
                    </a:p>
                  </a:txBody>
                  <a:tcPr marL="7000" marR="7000" marT="7000" marB="0" anchor="b"/>
                </a:tc>
                <a:extLst>
                  <a:ext uri="{0D108BD9-81ED-4DB2-BD59-A6C34878D82A}">
                    <a16:rowId xmlns:a16="http://schemas.microsoft.com/office/drawing/2014/main" val="1708494775"/>
                  </a:ext>
                </a:extLst>
              </a:tr>
              <a:tr h="258460">
                <a:tc>
                  <a:txBody>
                    <a:bodyPr/>
                    <a:lstStyle/>
                    <a:p>
                      <a:pPr algn="l" fontAlgn="b"/>
                      <a:r>
                        <a:rPr lang="en-US" sz="800" u="none" strike="noStrike">
                          <a:effectLst/>
                        </a:rPr>
                        <a:t>Bestfriend.com</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01:0d:10:19C:16:0</a:t>
                      </a:r>
                      <a:endParaRPr lang="en-US" sz="800" b="0" i="1" u="none" strike="noStrike">
                        <a:solidFill>
                          <a:srgbClr val="333333"/>
                        </a:solidFill>
                        <a:effectLst/>
                        <a:latin typeface="Arial" panose="020B060402020202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shoty</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r" fontAlgn="b"/>
                      <a:r>
                        <a:rPr lang="en-US" sz="800" u="none" strike="noStrike">
                          <a:effectLst/>
                        </a:rPr>
                        <a:t>12/13/2015 0:00</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Unknown</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a:effectLst/>
                        </a:rPr>
                        <a:t>America</a:t>
                      </a:r>
                      <a:endParaRPr lang="en-US" sz="800" b="0" i="0" u="none" strike="noStrike">
                        <a:solidFill>
                          <a:srgbClr val="000000"/>
                        </a:solidFill>
                        <a:effectLst/>
                        <a:latin typeface="Calibri" panose="020F0502020204030204" pitchFamily="34" charset="0"/>
                      </a:endParaRPr>
                    </a:p>
                  </a:txBody>
                  <a:tcPr marL="7000" marR="7000" marT="7000" marB="0" anchor="b"/>
                </a:tc>
                <a:tc>
                  <a:txBody>
                    <a:bodyPr/>
                    <a:lstStyle/>
                    <a:p>
                      <a:pPr algn="l" fontAlgn="b"/>
                      <a:r>
                        <a:rPr lang="en-US" sz="800" u="none" strike="noStrike" dirty="0">
                          <a:effectLst/>
                        </a:rPr>
                        <a:t>Not Employee</a:t>
                      </a:r>
                      <a:endParaRPr lang="en-US" sz="800" b="0" i="0" u="none" strike="noStrike" dirty="0">
                        <a:solidFill>
                          <a:srgbClr val="000000"/>
                        </a:solidFill>
                        <a:effectLst/>
                        <a:latin typeface="Calibri" panose="020F0502020204030204" pitchFamily="34" charset="0"/>
                      </a:endParaRPr>
                    </a:p>
                  </a:txBody>
                  <a:tcPr marL="7000" marR="7000" marT="7000" marB="0" anchor="b"/>
                </a:tc>
                <a:extLst>
                  <a:ext uri="{0D108BD9-81ED-4DB2-BD59-A6C34878D82A}">
                    <a16:rowId xmlns:a16="http://schemas.microsoft.com/office/drawing/2014/main" val="2878855809"/>
                  </a:ext>
                </a:extLst>
              </a:tr>
            </a:tbl>
          </a:graphicData>
        </a:graphic>
      </p:graphicFrame>
      <p:sp>
        <p:nvSpPr>
          <p:cNvPr id="4" name="TextBox 3">
            <a:extLst>
              <a:ext uri="{FF2B5EF4-FFF2-40B4-BE49-F238E27FC236}">
                <a16:creationId xmlns:a16="http://schemas.microsoft.com/office/drawing/2014/main" id="{F05D4243-0ED2-4F0A-A1F4-562B883C183C}"/>
              </a:ext>
            </a:extLst>
          </p:cNvPr>
          <p:cNvSpPr txBox="1"/>
          <p:nvPr/>
        </p:nvSpPr>
        <p:spPr>
          <a:xfrm>
            <a:off x="654788" y="237020"/>
            <a:ext cx="6173485" cy="369332"/>
          </a:xfrm>
          <a:prstGeom prst="rect">
            <a:avLst/>
          </a:prstGeom>
          <a:noFill/>
        </p:spPr>
        <p:txBody>
          <a:bodyPr wrap="none" rtlCol="0">
            <a:spAutoFit/>
          </a:bodyPr>
          <a:lstStyle/>
          <a:p>
            <a:r>
              <a:rPr lang="en-US" b="1" dirty="0"/>
              <a:t>How many different Devices are entering the Network?</a:t>
            </a:r>
          </a:p>
        </p:txBody>
      </p:sp>
    </p:spTree>
    <p:extLst>
      <p:ext uri="{BB962C8B-B14F-4D97-AF65-F5344CB8AC3E}">
        <p14:creationId xmlns:p14="http://schemas.microsoft.com/office/powerpoint/2010/main" val="278350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785554"/>
            <a:ext cx="9143999" cy="4339902"/>
          </a:xfrm>
        </p:spPr>
      </p:pic>
      <p:sp>
        <p:nvSpPr>
          <p:cNvPr id="3" name="Title 2"/>
          <p:cNvSpPr>
            <a:spLocks noGrp="1"/>
          </p:cNvSpPr>
          <p:nvPr>
            <p:ph type="title"/>
          </p:nvPr>
        </p:nvSpPr>
        <p:spPr/>
        <p:txBody>
          <a:bodyPr/>
          <a:lstStyle/>
          <a:p>
            <a:r>
              <a:rPr lang="en-US" dirty="0"/>
              <a:t>The Challenges of Cyber Attacks</a:t>
            </a:r>
          </a:p>
        </p:txBody>
      </p:sp>
      <p:sp>
        <p:nvSpPr>
          <p:cNvPr id="6" name="Rectangle 5"/>
          <p:cNvSpPr/>
          <p:nvPr/>
        </p:nvSpPr>
        <p:spPr>
          <a:xfrm>
            <a:off x="500974" y="1247942"/>
            <a:ext cx="3863007" cy="1638477"/>
          </a:xfrm>
          <a:prstGeom prst="rect">
            <a:avLst/>
          </a:prstGeom>
          <a:gradFill>
            <a:gsLst>
              <a:gs pos="100000">
                <a:schemeClr val="accent6">
                  <a:lumMod val="75000"/>
                </a:schemeClr>
              </a:gs>
              <a:gs pos="0">
                <a:srgbClr val="0070C0"/>
              </a:gs>
              <a:gs pos="0">
                <a:schemeClr val="accent6">
                  <a:lumMod val="60000"/>
                  <a:lumOff val="40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latin typeface="+mj-lt"/>
              </a:rPr>
              <a:t>“</a:t>
            </a:r>
            <a:r>
              <a:rPr lang="en-US" b="1" dirty="0">
                <a:solidFill>
                  <a:srgbClr val="FFC000"/>
                </a:solidFill>
                <a:latin typeface="+mj-lt"/>
              </a:rPr>
              <a:t>2 Billion </a:t>
            </a:r>
            <a:r>
              <a:rPr lang="en-US" b="1" dirty="0">
                <a:solidFill>
                  <a:schemeClr val="bg2"/>
                </a:solidFill>
                <a:latin typeface="+mj-lt"/>
              </a:rPr>
              <a:t>records stolen in the first half 2017”</a:t>
            </a:r>
          </a:p>
          <a:p>
            <a:pPr algn="ctr"/>
            <a:endParaRPr lang="en-US" dirty="0">
              <a:solidFill>
                <a:schemeClr val="tx1"/>
              </a:solidFill>
              <a:latin typeface="+mj-lt"/>
            </a:endParaRPr>
          </a:p>
        </p:txBody>
      </p:sp>
      <p:sp>
        <p:nvSpPr>
          <p:cNvPr id="8" name="Rectangle 7"/>
          <p:cNvSpPr/>
          <p:nvPr/>
        </p:nvSpPr>
        <p:spPr>
          <a:xfrm>
            <a:off x="500976" y="3088449"/>
            <a:ext cx="3863005" cy="1556579"/>
          </a:xfrm>
          <a:prstGeom prst="rect">
            <a:avLst/>
          </a:prstGeom>
          <a:gradFill>
            <a:gsLst>
              <a:gs pos="0">
                <a:schemeClr val="accent6">
                  <a:lumMod val="75000"/>
                </a:schemeClr>
              </a:gs>
              <a:gs pos="95000">
                <a:schemeClr val="accent6">
                  <a:lumMod val="60000"/>
                  <a:lumOff val="40000"/>
                  <a:alpha val="5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2"/>
                </a:solidFill>
                <a:latin typeface="+mj-lt"/>
              </a:rPr>
              <a:t>“The average time between an attacker breaching a network and its owner noticing the intrusion is </a:t>
            </a:r>
            <a:r>
              <a:rPr lang="en-US" b="1" dirty="0">
                <a:solidFill>
                  <a:srgbClr val="FFC000"/>
                </a:solidFill>
                <a:latin typeface="+mj-lt"/>
              </a:rPr>
              <a:t>205</a:t>
            </a:r>
            <a:r>
              <a:rPr lang="en-US" b="1" dirty="0">
                <a:solidFill>
                  <a:schemeClr val="bg2"/>
                </a:solidFill>
                <a:latin typeface="+mj-lt"/>
              </a:rPr>
              <a:t> </a:t>
            </a:r>
            <a:r>
              <a:rPr lang="en-US" b="1" dirty="0">
                <a:solidFill>
                  <a:srgbClr val="FFC000"/>
                </a:solidFill>
                <a:latin typeface="+mj-lt"/>
              </a:rPr>
              <a:t>days</a:t>
            </a:r>
            <a:r>
              <a:rPr lang="en-US" b="1" dirty="0">
                <a:solidFill>
                  <a:schemeClr val="bg2"/>
                </a:solidFill>
                <a:latin typeface="+mj-lt"/>
              </a:rPr>
              <a:t>”</a:t>
            </a:r>
          </a:p>
        </p:txBody>
      </p:sp>
      <p:pic>
        <p:nvPicPr>
          <p:cNvPr id="10" name="Content Placeholder 5"/>
          <p:cNvPicPr>
            <a:picLocks noChangeAspect="1"/>
          </p:cNvPicPr>
          <p:nvPr/>
        </p:nvPicPr>
        <p:blipFill rotWithShape="1">
          <a:blip r:embed="rId4"/>
          <a:srcRect l="19381" t="12860" r="73719" b="81689"/>
          <a:stretch/>
        </p:blipFill>
        <p:spPr>
          <a:xfrm>
            <a:off x="3701088" y="4339898"/>
            <a:ext cx="619125" cy="275167"/>
          </a:xfrm>
          <a:prstGeom prst="rect">
            <a:avLst/>
          </a:prstGeom>
        </p:spPr>
      </p:pic>
      <p:sp>
        <p:nvSpPr>
          <p:cNvPr id="11" name="Rectangle 10"/>
          <p:cNvSpPr/>
          <p:nvPr/>
        </p:nvSpPr>
        <p:spPr>
          <a:xfrm>
            <a:off x="4780439" y="1247941"/>
            <a:ext cx="3930487" cy="1638477"/>
          </a:xfrm>
          <a:prstGeom prst="rect">
            <a:avLst/>
          </a:prstGeom>
          <a:gradFill>
            <a:gsLst>
              <a:gs pos="0">
                <a:schemeClr val="accent6">
                  <a:lumMod val="75000"/>
                </a:schemeClr>
              </a:gs>
              <a:gs pos="0">
                <a:schemeClr val="accent6">
                  <a:lumMod val="75000"/>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2"/>
                </a:solidFill>
                <a:latin typeface="+mj-lt"/>
              </a:rPr>
              <a:t>“50% of all the risks faced by an organization were attributable to </a:t>
            </a:r>
            <a:r>
              <a:rPr lang="en-US" b="1" dirty="0">
                <a:solidFill>
                  <a:srgbClr val="FFC000"/>
                </a:solidFill>
                <a:latin typeface="+mj-lt"/>
              </a:rPr>
              <a:t>phishing</a:t>
            </a:r>
            <a:r>
              <a:rPr lang="en-US" b="1" dirty="0">
                <a:solidFill>
                  <a:schemeClr val="bg2"/>
                </a:solidFill>
                <a:latin typeface="+mj-lt"/>
              </a:rPr>
              <a:t>”</a:t>
            </a:r>
          </a:p>
        </p:txBody>
      </p:sp>
      <p:sp>
        <p:nvSpPr>
          <p:cNvPr id="12" name="Rounded Rectangle 11"/>
          <p:cNvSpPr/>
          <p:nvPr/>
        </p:nvSpPr>
        <p:spPr>
          <a:xfrm>
            <a:off x="7667354" y="2501231"/>
            <a:ext cx="1021112" cy="3411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b="1" cap="all" dirty="0"/>
              <a:t>CISO FORUM 2016</a:t>
            </a:r>
          </a:p>
          <a:p>
            <a:pPr algn="ctr"/>
            <a:endParaRPr lang="en-US" dirty="0">
              <a:latin typeface="+mj-lt"/>
            </a:endParaRPr>
          </a:p>
        </p:txBody>
      </p:sp>
      <p:sp>
        <p:nvSpPr>
          <p:cNvPr id="13" name="Rectangle 12"/>
          <p:cNvSpPr/>
          <p:nvPr/>
        </p:nvSpPr>
        <p:spPr>
          <a:xfrm>
            <a:off x="4780439" y="3088449"/>
            <a:ext cx="3930487" cy="1544637"/>
          </a:xfrm>
          <a:prstGeom prst="rect">
            <a:avLst/>
          </a:prstGeom>
          <a:gradFill>
            <a:gsLst>
              <a:gs pos="0">
                <a:schemeClr val="accent6">
                  <a:lumMod val="75000"/>
                  <a:alpha val="30000"/>
                </a:schemeClr>
              </a:gs>
              <a:gs pos="0">
                <a:schemeClr val="accent6">
                  <a:lumMod val="75000"/>
                  <a:alpha val="6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latin typeface="+mj-lt"/>
              </a:rPr>
              <a:t>45% of most frequent incidents are unauthorized access of which </a:t>
            </a:r>
            <a:r>
              <a:rPr lang="en-US" b="1" dirty="0">
                <a:solidFill>
                  <a:srgbClr val="FFC000"/>
                </a:solidFill>
                <a:latin typeface="+mj-lt"/>
              </a:rPr>
              <a:t>60% of the attackers are “insiders”</a:t>
            </a:r>
          </a:p>
          <a:p>
            <a:pPr algn="ctr"/>
            <a:endParaRPr lang="en-US" dirty="0">
              <a:solidFill>
                <a:schemeClr val="tx1"/>
              </a:solidFill>
              <a:latin typeface="+mj-lt"/>
            </a:endParaRPr>
          </a:p>
        </p:txBody>
      </p:sp>
      <p:pic>
        <p:nvPicPr>
          <p:cNvPr id="14" name="Content Placeholder 3"/>
          <p:cNvPicPr>
            <a:picLocks noChangeAspect="1"/>
          </p:cNvPicPr>
          <p:nvPr/>
        </p:nvPicPr>
        <p:blipFill rotWithShape="1">
          <a:blip r:embed="rId5"/>
          <a:srcRect l="16596" t="77265" r="74120" b="13673"/>
          <a:stretch/>
        </p:blipFill>
        <p:spPr>
          <a:xfrm>
            <a:off x="8018149" y="4289929"/>
            <a:ext cx="550071" cy="301999"/>
          </a:xfrm>
          <a:prstGeom prst="rect">
            <a:avLst/>
          </a:prstGeom>
        </p:spPr>
      </p:pic>
      <p:pic>
        <p:nvPicPr>
          <p:cNvPr id="2" name="Picture 1">
            <a:extLst>
              <a:ext uri="{FF2B5EF4-FFF2-40B4-BE49-F238E27FC236}">
                <a16:creationId xmlns:a16="http://schemas.microsoft.com/office/drawing/2014/main" id="{FE9317FC-8F21-4F0F-B8B8-AF7CB4B3935A}"/>
              </a:ext>
            </a:extLst>
          </p:cNvPr>
          <p:cNvPicPr>
            <a:picLocks noChangeAspect="1"/>
          </p:cNvPicPr>
          <p:nvPr/>
        </p:nvPicPr>
        <p:blipFill rotWithShape="1">
          <a:blip r:embed="rId6"/>
          <a:srcRect t="22963" b="19863"/>
          <a:stretch/>
        </p:blipFill>
        <p:spPr>
          <a:xfrm>
            <a:off x="3861146" y="2561804"/>
            <a:ext cx="459067" cy="262467"/>
          </a:xfrm>
          <a:prstGeom prst="rect">
            <a:avLst/>
          </a:prstGeom>
        </p:spPr>
      </p:pic>
    </p:spTree>
    <p:extLst>
      <p:ext uri="{BB962C8B-B14F-4D97-AF65-F5344CB8AC3E}">
        <p14:creationId xmlns:p14="http://schemas.microsoft.com/office/powerpoint/2010/main" val="22332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330994" y="395288"/>
          <a:ext cx="7872413" cy="1007269"/>
        </p:xfrm>
        <a:graphic>
          <a:graphicData uri="http://schemas.openxmlformats.org/presentationml/2006/ole">
            <mc:AlternateContent xmlns:mc="http://schemas.openxmlformats.org/markup-compatibility/2006">
              <mc:Choice xmlns:v="urn:schemas-microsoft-com:vml" Requires="v">
                <p:oleObj spid="_x0000_s3090" name="Worksheet" r:id="rId3" imgW="10496365" imgH="1343025" progId="Excel.Sheet.12">
                  <p:embed/>
                </p:oleObj>
              </mc:Choice>
              <mc:Fallback>
                <p:oleObj name="Worksheet" r:id="rId3" imgW="10496365" imgH="1343025" progId="Excel.Sheet.12">
                  <p:embed/>
                  <p:pic>
                    <p:nvPicPr>
                      <p:cNvPr id="6" name="Object 5"/>
                      <p:cNvPicPr/>
                      <p:nvPr/>
                    </p:nvPicPr>
                    <p:blipFill>
                      <a:blip r:embed="rId4"/>
                      <a:stretch>
                        <a:fillRect/>
                      </a:stretch>
                    </p:blipFill>
                    <p:spPr>
                      <a:xfrm>
                        <a:off x="330994" y="395288"/>
                        <a:ext cx="7872413" cy="1007269"/>
                      </a:xfrm>
                      <a:prstGeom prst="rect">
                        <a:avLst/>
                      </a:prstGeom>
                    </p:spPr>
                  </p:pic>
                </p:oleObj>
              </mc:Fallback>
            </mc:AlternateContent>
          </a:graphicData>
        </a:graphic>
      </p:graphicFrame>
      <p:graphicFrame>
        <p:nvGraphicFramePr>
          <p:cNvPr id="7" name="Chart 6"/>
          <p:cNvGraphicFramePr>
            <a:graphicFrameLocks/>
          </p:cNvGraphicFramePr>
          <p:nvPr>
            <p:extLst/>
          </p:nvPr>
        </p:nvGraphicFramePr>
        <p:xfrm>
          <a:off x="598081" y="1543050"/>
          <a:ext cx="7854803" cy="3273499"/>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p:cNvSpPr txBox="1"/>
          <p:nvPr/>
        </p:nvSpPr>
        <p:spPr>
          <a:xfrm>
            <a:off x="398721" y="55821"/>
            <a:ext cx="7567724" cy="300082"/>
          </a:xfrm>
          <a:prstGeom prst="rect">
            <a:avLst/>
          </a:prstGeom>
          <a:noFill/>
        </p:spPr>
        <p:txBody>
          <a:bodyPr wrap="square" rtlCol="0">
            <a:spAutoFit/>
          </a:bodyPr>
          <a:lstStyle/>
          <a:p>
            <a:r>
              <a:rPr lang="en-US" sz="1350" b="1" dirty="0"/>
              <a:t>Monitoring Virus Attack (Optional)</a:t>
            </a:r>
          </a:p>
        </p:txBody>
      </p:sp>
      <p:cxnSp>
        <p:nvCxnSpPr>
          <p:cNvPr id="10" name="Straight Arrow Connector 9"/>
          <p:cNvCxnSpPr/>
          <p:nvPr/>
        </p:nvCxnSpPr>
        <p:spPr>
          <a:xfrm>
            <a:off x="1002983" y="1543049"/>
            <a:ext cx="646366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95236" y="1402556"/>
            <a:ext cx="1013072" cy="300082"/>
          </a:xfrm>
          <a:prstGeom prst="rect">
            <a:avLst/>
          </a:prstGeom>
          <a:noFill/>
        </p:spPr>
        <p:txBody>
          <a:bodyPr wrap="square" rtlCol="0">
            <a:spAutoFit/>
          </a:bodyPr>
          <a:lstStyle/>
          <a:p>
            <a:r>
              <a:rPr lang="en-US" sz="1350" dirty="0"/>
              <a:t>Slide Bar</a:t>
            </a:r>
          </a:p>
        </p:txBody>
      </p:sp>
    </p:spTree>
    <p:extLst>
      <p:ext uri="{BB962C8B-B14F-4D97-AF65-F5344CB8AC3E}">
        <p14:creationId xmlns:p14="http://schemas.microsoft.com/office/powerpoint/2010/main" val="277118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p:txBody>
          <a:bodyPr/>
          <a:lstStyle/>
          <a:p>
            <a:r>
              <a:rPr lang="en-US" dirty="0"/>
              <a:t>Cyber Security Analytics – Data Ingestion</a:t>
            </a:r>
          </a:p>
        </p:txBody>
      </p:sp>
    </p:spTree>
    <p:extLst>
      <p:ext uri="{BB962C8B-B14F-4D97-AF65-F5344CB8AC3E}">
        <p14:creationId xmlns:p14="http://schemas.microsoft.com/office/powerpoint/2010/main" val="17454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349250" y="3829050"/>
            <a:ext cx="8642350" cy="990600"/>
          </a:xfrm>
          <a:prstGeom prst="rect">
            <a:avLst/>
          </a:prstGeom>
        </p:spPr>
        <p:txBody>
          <a:bodyPr lIns="0" rIns="0"/>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${TABLENAME} parameter is used to determine source and target.</a:t>
            </a:r>
          </a:p>
          <a:p>
            <a:r>
              <a:rPr lang="en-US" sz="2400" dirty="0"/>
              <a:t>1M records transferred in 1.5 minutes.</a:t>
            </a:r>
          </a:p>
        </p:txBody>
      </p:sp>
      <p:pic>
        <p:nvPicPr>
          <p:cNvPr id="6" name="Picture 5"/>
          <p:cNvPicPr/>
          <p:nvPr/>
        </p:nvPicPr>
        <p:blipFill>
          <a:blip r:embed="rId3"/>
          <a:stretch>
            <a:fillRect/>
          </a:stretch>
        </p:blipFill>
        <p:spPr>
          <a:xfrm>
            <a:off x="264160" y="852487"/>
            <a:ext cx="8557716" cy="2943225"/>
          </a:xfrm>
          <a:prstGeom prst="rect">
            <a:avLst/>
          </a:prstGeom>
        </p:spPr>
      </p:pic>
      <p:sp>
        <p:nvSpPr>
          <p:cNvPr id="8" name="Title 3"/>
          <p:cNvSpPr>
            <a:spLocks noGrp="1"/>
          </p:cNvSpPr>
          <p:nvPr>
            <p:ph type="title"/>
          </p:nvPr>
        </p:nvSpPr>
        <p:spPr>
          <a:xfrm>
            <a:off x="149225" y="-1587"/>
            <a:ext cx="8458200" cy="563562"/>
          </a:xfrm>
        </p:spPr>
        <p:txBody>
          <a:bodyPr/>
          <a:lstStyle/>
          <a:p>
            <a:r>
              <a:rPr lang="en-US" dirty="0"/>
              <a:t>SQL Server to HDFS</a:t>
            </a:r>
          </a:p>
        </p:txBody>
      </p:sp>
      <p:sp>
        <p:nvSpPr>
          <p:cNvPr id="9" name="Text Placeholder 1"/>
          <p:cNvSpPr txBox="1">
            <a:spLocks/>
          </p:cNvSpPr>
          <p:nvPr/>
        </p:nvSpPr>
        <p:spPr>
          <a:xfrm>
            <a:off x="139700" y="420957"/>
            <a:ext cx="7404100" cy="431853"/>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tx1">
                    <a:lumMod val="75000"/>
                    <a:lumOff val="25000"/>
                  </a:schemeClr>
                </a:solidFill>
              </a:rPr>
              <a:t>Generic, re-usable transformation to copy any SQL Server table to HDFS.</a:t>
            </a:r>
          </a:p>
        </p:txBody>
      </p:sp>
    </p:spTree>
    <p:extLst>
      <p:ext uri="{BB962C8B-B14F-4D97-AF65-F5344CB8AC3E}">
        <p14:creationId xmlns:p14="http://schemas.microsoft.com/office/powerpoint/2010/main" val="419635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660" y="-70712"/>
            <a:ext cx="6604803" cy="732441"/>
          </a:xfrm>
        </p:spPr>
        <p:txBody>
          <a:bodyPr/>
          <a:lstStyle/>
          <a:p>
            <a:r>
              <a:rPr lang="en-US" dirty="0"/>
              <a:t>Data Ingestion Workflow</a:t>
            </a:r>
          </a:p>
        </p:txBody>
      </p:sp>
      <p:pic>
        <p:nvPicPr>
          <p:cNvPr id="4" name="Content Placeholder 3"/>
          <p:cNvPicPr>
            <a:picLocks noGrp="1"/>
          </p:cNvPicPr>
          <p:nvPr>
            <p:ph idx="1"/>
          </p:nvPr>
        </p:nvPicPr>
        <p:blipFill>
          <a:blip r:embed="rId2"/>
          <a:stretch>
            <a:fillRect/>
          </a:stretch>
        </p:blipFill>
        <p:spPr>
          <a:xfrm>
            <a:off x="552450" y="875317"/>
            <a:ext cx="7924800" cy="716342"/>
          </a:xfrm>
          <a:prstGeom prst="rect">
            <a:avLst/>
          </a:prstGeom>
        </p:spPr>
      </p:pic>
      <p:sp>
        <p:nvSpPr>
          <p:cNvPr id="5" name="Text Placeholder 2"/>
          <p:cNvSpPr txBox="1">
            <a:spLocks/>
          </p:cNvSpPr>
          <p:nvPr/>
        </p:nvSpPr>
        <p:spPr>
          <a:xfrm>
            <a:off x="422588" y="1647825"/>
            <a:ext cx="8458200" cy="3581400"/>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rabicPeriod"/>
            </a:pPr>
            <a:r>
              <a:rPr lang="en-US" sz="1600" dirty="0"/>
              <a:t>Check DB connection is up.</a:t>
            </a:r>
          </a:p>
          <a:p>
            <a:pPr marL="457200" indent="-457200">
              <a:buFont typeface="+mj-lt"/>
              <a:buAutoNum type="arabicPeriod"/>
            </a:pPr>
            <a:r>
              <a:rPr lang="en-US" sz="1600" dirty="0"/>
              <a:t>Check if the table exists in Impala and, if not</a:t>
            </a:r>
          </a:p>
          <a:p>
            <a:pPr marL="457200" indent="-457200">
              <a:buFont typeface="+mj-lt"/>
              <a:buAutoNum type="arabicPeriod"/>
            </a:pPr>
            <a:r>
              <a:rPr lang="en-US" sz="1600" dirty="0"/>
              <a:t>Run DDL statement to create Impala table</a:t>
            </a:r>
          </a:p>
          <a:p>
            <a:pPr marL="457200" indent="-457200">
              <a:buFont typeface="+mj-lt"/>
              <a:buAutoNum type="arabicPeriod"/>
            </a:pPr>
            <a:r>
              <a:rPr lang="en-US" sz="1600" dirty="0"/>
              <a:t>Run transformation template (with ${TABLENAME} parameter) to load SQL server table into HDFS.</a:t>
            </a:r>
          </a:p>
          <a:p>
            <a:pPr marL="457200" indent="-457200">
              <a:buFont typeface="+mj-lt"/>
              <a:buAutoNum type="arabicPeriod"/>
            </a:pPr>
            <a:r>
              <a:rPr lang="en-US" sz="1600" dirty="0"/>
              <a:t>Load data into Impala.</a:t>
            </a:r>
          </a:p>
          <a:p>
            <a:pPr marL="0" indent="0"/>
            <a:r>
              <a:rPr lang="en-US" sz="1600" dirty="0"/>
              <a:t>The workflow is also parameterized as a generic template so that you can loop over a list of tables and migrate them all to Impala. This can be done in parallel for large migrations.</a:t>
            </a:r>
          </a:p>
        </p:txBody>
      </p:sp>
      <p:sp>
        <p:nvSpPr>
          <p:cNvPr id="6" name="Text Placeholder 1"/>
          <p:cNvSpPr txBox="1">
            <a:spLocks/>
          </p:cNvSpPr>
          <p:nvPr/>
        </p:nvSpPr>
        <p:spPr>
          <a:xfrm>
            <a:off x="63500" y="420957"/>
            <a:ext cx="8458200" cy="431853"/>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50000"/>
                    <a:lumOff val="50000"/>
                  </a:schemeClr>
                </a:solidFill>
              </a:rPr>
              <a:t>Generic, re-usable workflow for data migration to Impala</a:t>
            </a:r>
          </a:p>
        </p:txBody>
      </p:sp>
    </p:spTree>
    <p:extLst>
      <p:ext uri="{BB962C8B-B14F-4D97-AF65-F5344CB8AC3E}">
        <p14:creationId xmlns:p14="http://schemas.microsoft.com/office/powerpoint/2010/main" val="325465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p:txBody>
          <a:bodyPr/>
          <a:lstStyle/>
          <a:p>
            <a:r>
              <a:rPr lang="en-US" dirty="0"/>
              <a:t>Cyber Security Analytics – Big Data Processing</a:t>
            </a:r>
          </a:p>
        </p:txBody>
      </p:sp>
    </p:spTree>
    <p:extLst>
      <p:ext uri="{BB962C8B-B14F-4D97-AF65-F5344CB8AC3E}">
        <p14:creationId xmlns:p14="http://schemas.microsoft.com/office/powerpoint/2010/main" val="222657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bwMode="auto">
          <a:xfrm>
            <a:off x="264160" y="771132"/>
            <a:ext cx="8587444" cy="504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Font typeface="Arial" charset="0"/>
              <a:defRPr sz="2000" b="1" kern="1200">
                <a:solidFill>
                  <a:schemeClr val="tx1"/>
                </a:solidFill>
                <a:latin typeface="Arial"/>
                <a:ea typeface="ＭＳ Ｐゴシック" charset="0"/>
                <a:cs typeface="Arial"/>
              </a:defRPr>
            </a:lvl1pPr>
            <a:lvl2pPr marL="742950" indent="-285750" algn="l" rtl="0" eaLnBrk="1" fontAlgn="base" hangingPunct="1">
              <a:spcBef>
                <a:spcPct val="20000"/>
              </a:spcBef>
              <a:spcAft>
                <a:spcPct val="0"/>
              </a:spcAft>
              <a:buClr>
                <a:srgbClr val="0055B8"/>
              </a:buClr>
              <a:buSzPct val="100000"/>
              <a:buFont typeface="Lucida Grande" charset="0"/>
              <a:buChar char="❯"/>
              <a:defRPr sz="2000" kern="1200">
                <a:solidFill>
                  <a:srgbClr val="000000"/>
                </a:solidFill>
                <a:latin typeface="Arial"/>
                <a:ea typeface="Arial"/>
                <a:cs typeface="Arial"/>
              </a:defRPr>
            </a:lvl2pPr>
            <a:lvl3pPr marL="1143000" indent="-228600" algn="l" rtl="0" eaLnBrk="1" fontAlgn="base" hangingPunct="1">
              <a:spcBef>
                <a:spcPct val="20000"/>
              </a:spcBef>
              <a:spcAft>
                <a:spcPct val="0"/>
              </a:spcAft>
              <a:buClr>
                <a:srgbClr val="0055B8"/>
              </a:buClr>
              <a:buSzPct val="100000"/>
              <a:buFont typeface="Arial" charset="0"/>
              <a:buChar char="•"/>
              <a:defRPr sz="1800" kern="1200">
                <a:solidFill>
                  <a:srgbClr val="000000"/>
                </a:solidFill>
                <a:latin typeface="Arial"/>
                <a:ea typeface="Arial"/>
                <a:cs typeface="Arial"/>
              </a:defRPr>
            </a:lvl3pPr>
            <a:lvl4pPr marL="1600200" indent="-228600" algn="l" rtl="0" eaLnBrk="1" fontAlgn="base" hangingPunct="1">
              <a:spcBef>
                <a:spcPct val="20000"/>
              </a:spcBef>
              <a:spcAft>
                <a:spcPct val="0"/>
              </a:spcAft>
              <a:buClr>
                <a:srgbClr val="0055B8"/>
              </a:buClr>
              <a:buSzPct val="100000"/>
              <a:buFont typeface="Lucida Grande" charset="0"/>
              <a:buChar char="-"/>
              <a:defRPr sz="1800" kern="1200">
                <a:solidFill>
                  <a:srgbClr val="000000"/>
                </a:solidFill>
                <a:latin typeface="Arial"/>
                <a:ea typeface="Arial"/>
                <a:cs typeface="Arial"/>
              </a:defRPr>
            </a:lvl4pPr>
            <a:lvl5pPr marL="2057400" indent="-228600" algn="l" rtl="0" eaLnBrk="1" fontAlgn="base" hangingPunct="1">
              <a:spcBef>
                <a:spcPct val="20000"/>
              </a:spcBef>
              <a:spcAft>
                <a:spcPct val="0"/>
              </a:spcAft>
              <a:buClr>
                <a:srgbClr val="0055B8"/>
              </a:buClr>
              <a:buSzPct val="75000"/>
              <a:buFont typeface="Lucida Grande" charset="0"/>
              <a:buChar char="❯"/>
              <a:defRPr kern="1200">
                <a:solidFill>
                  <a:srgbClr val="000000"/>
                </a:solidFill>
                <a:latin typeface="Arial"/>
                <a:ea typeface="Arial"/>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800" b="0" i="0" u="none" strike="noStrike" kern="1200" cap="none" spc="0" normalizeH="0" baseline="0" noProof="0" dirty="0">
                <a:ln>
                  <a:noFill/>
                </a:ln>
                <a:solidFill>
                  <a:srgbClr val="000000"/>
                </a:solidFill>
                <a:effectLst/>
                <a:uLnTx/>
                <a:uFillTx/>
                <a:latin typeface="Arial"/>
                <a:ea typeface="ＭＳ Ｐゴシック" charset="0"/>
                <a:cs typeface="Arial"/>
              </a:rPr>
              <a:t>Semi-structured data such as many log files present challenges not found in row/column-based traditional data.</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900" b="0" i="0" u="none" strike="noStrike" kern="1200" cap="none" spc="0" normalizeH="0" baseline="0" noProof="0" dirty="0">
              <a:ln>
                <a:noFill/>
              </a:ln>
              <a:solidFill>
                <a:srgbClr val="000000"/>
              </a:solidFill>
              <a:effectLst/>
              <a:uLnTx/>
              <a:uFillTx/>
              <a:latin typeface="Arial"/>
              <a:ea typeface="ＭＳ Ｐゴシック" charset="0"/>
              <a:cs typeface="Arial"/>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700" b="0" i="1" u="none" strike="noStrike" kern="1200" cap="none" spc="0" normalizeH="0" baseline="0" noProof="0" dirty="0" err="1">
                <a:ln>
                  <a:noFill/>
                </a:ln>
                <a:solidFill>
                  <a:srgbClr val="FF6600">
                    <a:lumMod val="75000"/>
                  </a:srgbClr>
                </a:solidFill>
                <a:effectLst/>
                <a:uLnTx/>
                <a:uFillTx/>
                <a:latin typeface="Arial"/>
                <a:ea typeface="ＭＳ Ｐゴシック" charset="0"/>
                <a:cs typeface="Arial"/>
              </a:rPr>
              <a:t>RowHeader</a:t>
            </a:r>
            <a:r>
              <a:rPr kumimoji="0" lang="en-US" sz="1700" b="0" i="1" u="none" strike="noStrike" kern="1200" cap="none" spc="0" normalizeH="0" baseline="0" noProof="0" dirty="0">
                <a:ln>
                  <a:noFill/>
                </a:ln>
                <a:solidFill>
                  <a:srgbClr val="FF6600">
                    <a:lumMod val="75000"/>
                  </a:srgbClr>
                </a:solidFill>
                <a:effectLst/>
                <a:uLnTx/>
                <a:uFillTx/>
                <a:latin typeface="Arial"/>
                <a:ea typeface="ＭＳ Ｐゴシック" charset="0"/>
                <a:cs typeface="Arial"/>
              </a:rPr>
              <a:t> key1=val1 key2=val2 key3=val3</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700" b="0" i="1" u="none" strike="noStrike" kern="1200" cap="none" spc="0" normalizeH="0" baseline="0" noProof="0" dirty="0" err="1">
                <a:ln>
                  <a:noFill/>
                </a:ln>
                <a:solidFill>
                  <a:srgbClr val="FF6600">
                    <a:lumMod val="75000"/>
                  </a:srgbClr>
                </a:solidFill>
                <a:effectLst/>
                <a:uLnTx/>
                <a:uFillTx/>
                <a:latin typeface="Arial"/>
                <a:ea typeface="ＭＳ Ｐゴシック" charset="0"/>
                <a:cs typeface="Arial"/>
              </a:rPr>
              <a:t>RowHeader</a:t>
            </a:r>
            <a:r>
              <a:rPr kumimoji="0" lang="en-US" sz="1700" b="0" i="1" u="none" strike="noStrike" kern="1200" cap="none" spc="0" normalizeH="0" baseline="0" noProof="0" dirty="0">
                <a:ln>
                  <a:noFill/>
                </a:ln>
                <a:solidFill>
                  <a:srgbClr val="FF6600">
                    <a:lumMod val="75000"/>
                  </a:srgbClr>
                </a:solidFill>
                <a:effectLst/>
                <a:uLnTx/>
                <a:uFillTx/>
                <a:latin typeface="Arial"/>
                <a:ea typeface="ＭＳ Ｐゴシック" charset="0"/>
                <a:cs typeface="Arial"/>
              </a:rPr>
              <a:t> key2=val2 key1=val1</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700" b="0" i="1" u="none" strike="noStrike" kern="1200" cap="none" spc="0" normalizeH="0" baseline="0" noProof="0" dirty="0" err="1">
                <a:ln>
                  <a:noFill/>
                </a:ln>
                <a:solidFill>
                  <a:srgbClr val="FF6600">
                    <a:lumMod val="75000"/>
                  </a:srgbClr>
                </a:solidFill>
                <a:effectLst/>
                <a:uLnTx/>
                <a:uFillTx/>
                <a:latin typeface="Arial"/>
                <a:ea typeface="ＭＳ Ｐゴシック" charset="0"/>
                <a:cs typeface="Arial"/>
              </a:rPr>
              <a:t>RowHeader</a:t>
            </a:r>
            <a:r>
              <a:rPr kumimoji="0" lang="en-US" sz="1700" b="0" i="1" u="none" strike="noStrike" kern="1200" cap="none" spc="0" normalizeH="0" baseline="0" noProof="0" dirty="0">
                <a:ln>
                  <a:noFill/>
                </a:ln>
                <a:solidFill>
                  <a:srgbClr val="FF6600">
                    <a:lumMod val="75000"/>
                  </a:srgbClr>
                </a:solidFill>
                <a:effectLst/>
                <a:uLnTx/>
                <a:uFillTx/>
                <a:latin typeface="Arial"/>
                <a:ea typeface="ＭＳ Ｐゴシック" charset="0"/>
                <a:cs typeface="Arial"/>
              </a:rPr>
              <a:t> key1=val1 key3=val3 key2=val2 </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800" b="0" i="0" u="none" strike="noStrike" kern="1200" cap="none" spc="0" normalizeH="0" baseline="0" noProof="0" dirty="0">
              <a:ln>
                <a:noFill/>
              </a:ln>
              <a:solidFill>
                <a:srgbClr val="000000"/>
              </a:solidFill>
              <a:effectLst/>
              <a:uLnTx/>
              <a:uFillTx/>
              <a:latin typeface="Arial"/>
              <a:ea typeface="ＭＳ Ｐゴシック" charset="0"/>
              <a:cs typeface="Arial"/>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charset="0"/>
                <a:cs typeface="Arial"/>
              </a:rPr>
              <a:t>The example above has 3 issues to address:</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1700" b="0" i="1" u="none" strike="noStrike" kern="1200" cap="none" spc="0" normalizeH="0" baseline="0" noProof="0" dirty="0">
                <a:ln>
                  <a:noFill/>
                </a:ln>
                <a:solidFill>
                  <a:schemeClr val="tx2">
                    <a:lumMod val="75000"/>
                  </a:schemeClr>
                </a:solidFill>
                <a:effectLst/>
                <a:uLnTx/>
                <a:uFillTx/>
                <a:latin typeface="Arial"/>
                <a:ea typeface="ＭＳ Ｐゴシック" charset="0"/>
                <a:cs typeface="Arial"/>
              </a:rPr>
              <a:t>The row is comprised of two components at a high level: a </a:t>
            </a:r>
            <a:r>
              <a:rPr kumimoji="0" lang="en-US" sz="1700" b="0" i="1" u="none" strike="noStrike" kern="1200" cap="none" spc="0" normalizeH="0" baseline="0" noProof="0" dirty="0" err="1">
                <a:ln>
                  <a:noFill/>
                </a:ln>
                <a:solidFill>
                  <a:schemeClr val="tx2">
                    <a:lumMod val="75000"/>
                  </a:schemeClr>
                </a:solidFill>
                <a:effectLst/>
                <a:uLnTx/>
                <a:uFillTx/>
                <a:latin typeface="Arial"/>
                <a:ea typeface="ＭＳ Ｐゴシック" charset="0"/>
                <a:cs typeface="Arial"/>
              </a:rPr>
              <a:t>RowHeader</a:t>
            </a:r>
            <a:r>
              <a:rPr kumimoji="0" lang="en-US" sz="1700" b="0" i="1" u="none" strike="noStrike" kern="1200" cap="none" spc="0" normalizeH="0" baseline="0" noProof="0" dirty="0">
                <a:ln>
                  <a:noFill/>
                </a:ln>
                <a:solidFill>
                  <a:schemeClr val="tx2">
                    <a:lumMod val="75000"/>
                  </a:schemeClr>
                </a:solidFill>
                <a:effectLst/>
                <a:uLnTx/>
                <a:uFillTx/>
                <a:latin typeface="Arial"/>
                <a:ea typeface="ＭＳ Ｐゴシック" charset="0"/>
                <a:cs typeface="Arial"/>
              </a:rPr>
              <a:t> prefix and a set of key/value pairs.</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1700" b="0" i="1" u="none" strike="noStrike" kern="1200" cap="none" spc="0" normalizeH="0" baseline="0" noProof="0" dirty="0">
                <a:ln>
                  <a:noFill/>
                </a:ln>
                <a:solidFill>
                  <a:schemeClr val="tx2">
                    <a:lumMod val="75000"/>
                  </a:schemeClr>
                </a:solidFill>
                <a:effectLst/>
                <a:uLnTx/>
                <a:uFillTx/>
                <a:latin typeface="Arial"/>
                <a:ea typeface="ＭＳ Ｐゴシック" charset="0"/>
                <a:cs typeface="Arial"/>
              </a:rPr>
              <a:t>Not all key/value pairs are in each row</a:t>
            </a:r>
          </a:p>
          <a:p>
            <a:pPr marL="457200" marR="0" lvl="0" indent="-45720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1700" b="0" i="1" u="none" strike="noStrike" kern="1200" cap="none" spc="0" normalizeH="0" baseline="0" noProof="0" dirty="0">
                <a:ln>
                  <a:noFill/>
                </a:ln>
                <a:solidFill>
                  <a:schemeClr val="tx2">
                    <a:lumMod val="75000"/>
                  </a:schemeClr>
                </a:solidFill>
                <a:effectLst/>
                <a:uLnTx/>
                <a:uFillTx/>
                <a:latin typeface="Arial"/>
                <a:ea typeface="ＭＳ Ｐゴシック" charset="0"/>
                <a:cs typeface="Arial"/>
              </a:rPr>
              <a:t>The key/values appear in different order.</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900" b="0" i="1" u="none" strike="noStrike" kern="1200" cap="none" spc="0" normalizeH="0" baseline="0" noProof="0" dirty="0">
              <a:ln>
                <a:noFill/>
              </a:ln>
              <a:solidFill>
                <a:schemeClr val="tx2">
                  <a:lumMod val="75000"/>
                </a:schemeClr>
              </a:solidFill>
              <a:effectLst/>
              <a:uLnTx/>
              <a:uFillTx/>
              <a:latin typeface="Arial"/>
              <a:ea typeface="ＭＳ Ｐゴシック" charset="0"/>
              <a:cs typeface="Arial"/>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charset="0"/>
                <a:cs typeface="Arial"/>
              </a:rPr>
              <a:t>In addition, new keys may appear in logs after upgrades. These keys should be automatically detected and processed.</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charset="0"/>
                <a:cs typeface="Arial"/>
              </a:rPr>
              <a:t>Pentaho has specific features to simplify parsing this type of data dynamically.</a:t>
            </a:r>
          </a:p>
        </p:txBody>
      </p:sp>
      <p:sp>
        <p:nvSpPr>
          <p:cNvPr id="8" name="Title 3"/>
          <p:cNvSpPr>
            <a:spLocks noGrp="1"/>
          </p:cNvSpPr>
          <p:nvPr>
            <p:ph type="title"/>
          </p:nvPr>
        </p:nvSpPr>
        <p:spPr>
          <a:xfrm>
            <a:off x="270227" y="-7587"/>
            <a:ext cx="8458200" cy="563562"/>
          </a:xfrm>
        </p:spPr>
        <p:txBody>
          <a:bodyPr>
            <a:normAutofit/>
          </a:bodyPr>
          <a:lstStyle/>
          <a:p>
            <a:r>
              <a:rPr lang="en-US" sz="2800" dirty="0"/>
              <a:t>Semi-structured log files</a:t>
            </a:r>
          </a:p>
        </p:txBody>
      </p:sp>
      <p:sp>
        <p:nvSpPr>
          <p:cNvPr id="9" name="Text Placeholder 1"/>
          <p:cNvSpPr txBox="1">
            <a:spLocks/>
          </p:cNvSpPr>
          <p:nvPr/>
        </p:nvSpPr>
        <p:spPr>
          <a:xfrm>
            <a:off x="270227" y="419895"/>
            <a:ext cx="8458200" cy="431853"/>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50000"/>
                    <a:lumOff val="50000"/>
                  </a:schemeClr>
                </a:solidFill>
              </a:rPr>
              <a:t>Variable and nested data structures</a:t>
            </a:r>
          </a:p>
        </p:txBody>
      </p:sp>
    </p:spTree>
    <p:extLst>
      <p:ext uri="{BB962C8B-B14F-4D97-AF65-F5344CB8AC3E}">
        <p14:creationId xmlns:p14="http://schemas.microsoft.com/office/powerpoint/2010/main" val="117712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120648" y="9937"/>
            <a:ext cx="8458200" cy="563562"/>
          </a:xfrm>
        </p:spPr>
        <p:txBody>
          <a:bodyPr>
            <a:normAutofit/>
          </a:bodyPr>
          <a:lstStyle/>
          <a:p>
            <a:r>
              <a:rPr lang="en-US" sz="2800" dirty="0"/>
              <a:t>Semi-structured log file examples</a:t>
            </a:r>
          </a:p>
        </p:txBody>
      </p:sp>
      <p:sp>
        <p:nvSpPr>
          <p:cNvPr id="8" name="Text Placeholder 1"/>
          <p:cNvSpPr txBox="1">
            <a:spLocks/>
          </p:cNvSpPr>
          <p:nvPr/>
        </p:nvSpPr>
        <p:spPr>
          <a:xfrm>
            <a:off x="120648" y="467578"/>
            <a:ext cx="8458200" cy="431853"/>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tx1">
                    <a:lumMod val="50000"/>
                    <a:lumOff val="50000"/>
                  </a:schemeClr>
                </a:solidFill>
              </a:rPr>
              <a:t>Active Directory events, Sophos anti-virus logs, and Web proxy logs</a:t>
            </a:r>
          </a:p>
        </p:txBody>
      </p:sp>
      <p:sp>
        <p:nvSpPr>
          <p:cNvPr id="9" name="Text Placeholder 2"/>
          <p:cNvSpPr txBox="1">
            <a:spLocks/>
          </p:cNvSpPr>
          <p:nvPr/>
        </p:nvSpPr>
        <p:spPr>
          <a:xfrm>
            <a:off x="252664" y="850660"/>
            <a:ext cx="8592030" cy="3937906"/>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dirty="0"/>
              <a:t>Active Directory event logs:</a:t>
            </a:r>
          </a:p>
          <a:p>
            <a:pPr marL="0" indent="0"/>
            <a:r>
              <a:rPr lang="en-US" sz="1200" dirty="0">
                <a:solidFill>
                  <a:schemeClr val="accent6">
                    <a:lumMod val="50000"/>
                  </a:schemeClr>
                </a:solidFill>
              </a:rPr>
              <a:t>&lt;12&gt;Mar 18 23:58:55 146.36.82.32 </a:t>
            </a:r>
            <a:r>
              <a:rPr lang="en-US" sz="1200" dirty="0" err="1">
                <a:solidFill>
                  <a:schemeClr val="accent6">
                    <a:lumMod val="50000"/>
                  </a:schemeClr>
                </a:solidFill>
              </a:rPr>
              <a:t>AgentDevice</a:t>
            </a:r>
            <a:r>
              <a:rPr lang="en-US" sz="1200" dirty="0">
                <a:solidFill>
                  <a:schemeClr val="accent6">
                    <a:lumMod val="50000"/>
                  </a:schemeClr>
                </a:solidFill>
              </a:rPr>
              <a:t>=</a:t>
            </a:r>
            <a:r>
              <a:rPr lang="en-US" sz="1200" dirty="0" err="1">
                <a:solidFill>
                  <a:schemeClr val="accent6">
                    <a:lumMod val="50000"/>
                  </a:schemeClr>
                </a:solidFill>
              </a:rPr>
              <a:t>WindowsLog</a:t>
            </a:r>
            <a:r>
              <a:rPr lang="en-US" sz="1200" dirty="0">
                <a:solidFill>
                  <a:schemeClr val="accent6">
                    <a:lumMod val="50000"/>
                  </a:schemeClr>
                </a:solidFill>
              </a:rPr>
              <a:t>	</a:t>
            </a:r>
            <a:r>
              <a:rPr lang="en-US" sz="1200" dirty="0" err="1">
                <a:solidFill>
                  <a:schemeClr val="accent6">
                    <a:lumMod val="50000"/>
                  </a:schemeClr>
                </a:solidFill>
              </a:rPr>
              <a:t>AgentLogFile</a:t>
            </a:r>
            <a:r>
              <a:rPr lang="en-US" sz="1200" dirty="0">
                <a:solidFill>
                  <a:schemeClr val="accent6">
                    <a:lumMod val="50000"/>
                  </a:schemeClr>
                </a:solidFill>
              </a:rPr>
              <a:t>=Security	Source=Microsoft-Windows-Security-Auditing	Computer=pc1.example.com	User= 	Domain= 	</a:t>
            </a:r>
            <a:r>
              <a:rPr lang="en-US" sz="1200" dirty="0" err="1">
                <a:solidFill>
                  <a:schemeClr val="accent6">
                    <a:lumMod val="50000"/>
                  </a:schemeClr>
                </a:solidFill>
              </a:rPr>
              <a:t>EventID</a:t>
            </a:r>
            <a:r>
              <a:rPr lang="en-US" sz="1200" dirty="0">
                <a:solidFill>
                  <a:schemeClr val="accent6">
                    <a:lumMod val="50000"/>
                  </a:schemeClr>
                </a:solidFill>
              </a:rPr>
              <a:t>=1234	</a:t>
            </a:r>
            <a:r>
              <a:rPr lang="en-US" sz="1200" dirty="0" err="1">
                <a:solidFill>
                  <a:schemeClr val="accent6">
                    <a:lumMod val="50000"/>
                  </a:schemeClr>
                </a:solidFill>
              </a:rPr>
              <a:t>EventIDCode</a:t>
            </a:r>
            <a:r>
              <a:rPr lang="en-US" sz="1200" dirty="0">
                <a:solidFill>
                  <a:schemeClr val="accent6">
                    <a:lumMod val="50000"/>
                  </a:schemeClr>
                </a:solidFill>
              </a:rPr>
              <a:t>=5678	</a:t>
            </a:r>
            <a:r>
              <a:rPr lang="en-US" sz="1200" dirty="0" err="1">
                <a:solidFill>
                  <a:schemeClr val="accent6">
                    <a:lumMod val="50000"/>
                  </a:schemeClr>
                </a:solidFill>
              </a:rPr>
              <a:t>EventType</a:t>
            </a:r>
            <a:r>
              <a:rPr lang="en-US" sz="1200" dirty="0">
                <a:solidFill>
                  <a:schemeClr val="accent6">
                    <a:lumMod val="50000"/>
                  </a:schemeClr>
                </a:solidFill>
              </a:rPr>
              <a:t>=7	</a:t>
            </a:r>
            <a:r>
              <a:rPr lang="en-US" sz="1200" dirty="0" err="1">
                <a:solidFill>
                  <a:schemeClr val="accent6">
                    <a:lumMod val="50000"/>
                  </a:schemeClr>
                </a:solidFill>
              </a:rPr>
              <a:t>EventCategory</a:t>
            </a:r>
            <a:r>
              <a:rPr lang="en-US" sz="1200" dirty="0">
                <a:solidFill>
                  <a:schemeClr val="accent6">
                    <a:lumMod val="50000"/>
                  </a:schemeClr>
                </a:solidFill>
              </a:rPr>
              <a:t>=14389 … (additional KEY=VALUE pairs)</a:t>
            </a:r>
          </a:p>
          <a:p>
            <a:pPr marL="0" indent="0"/>
            <a:r>
              <a:rPr lang="en-US" dirty="0"/>
              <a:t>Sophos anti-virus:</a:t>
            </a:r>
          </a:p>
          <a:p>
            <a:pPr marL="0" indent="0"/>
            <a:r>
              <a:rPr lang="en-US" sz="1200" dirty="0">
                <a:solidFill>
                  <a:srgbClr val="FF6600">
                    <a:lumMod val="50000"/>
                  </a:srgbClr>
                </a:solidFill>
              </a:rPr>
              <a:t>1427345811234 146.36.80.61 LEEF:1.0|Sophos|Enterprise Console|1.0|Device control - Alert </a:t>
            </a:r>
            <a:r>
              <a:rPr lang="en-US" sz="1200" dirty="0" err="1">
                <a:solidFill>
                  <a:srgbClr val="FF6600">
                    <a:lumMod val="50000"/>
                  </a:srgbClr>
                </a:solidFill>
              </a:rPr>
              <a:t>only|cat</a:t>
            </a:r>
            <a:r>
              <a:rPr lang="en-US" sz="1200" dirty="0">
                <a:solidFill>
                  <a:srgbClr val="FF6600">
                    <a:lumMod val="50000"/>
                  </a:srgbClr>
                </a:solidFill>
              </a:rPr>
              <a:t>=</a:t>
            </a:r>
            <a:r>
              <a:rPr lang="en-US" sz="1200" dirty="0" err="1">
                <a:solidFill>
                  <a:srgbClr val="FF6600">
                    <a:lumMod val="50000"/>
                  </a:srgbClr>
                </a:solidFill>
              </a:rPr>
              <a:t>EnterpriseConsole</a:t>
            </a:r>
            <a:r>
              <a:rPr lang="en-US" sz="1200" dirty="0">
                <a:solidFill>
                  <a:srgbClr val="FF6600">
                    <a:lumMod val="50000"/>
                  </a:srgbClr>
                </a:solidFill>
              </a:rPr>
              <a:t>	</a:t>
            </a:r>
            <a:r>
              <a:rPr lang="en-US" sz="1200" dirty="0" err="1">
                <a:solidFill>
                  <a:srgbClr val="FF6600">
                    <a:lumMod val="50000"/>
                  </a:srgbClr>
                </a:solidFill>
              </a:rPr>
              <a:t>devTimeFormat</a:t>
            </a:r>
            <a:r>
              <a:rPr lang="en-US" sz="1200" dirty="0">
                <a:solidFill>
                  <a:srgbClr val="FF6600">
                    <a:lumMod val="50000"/>
                  </a:srgbClr>
                </a:solidFill>
              </a:rPr>
              <a:t>=</a:t>
            </a:r>
            <a:r>
              <a:rPr lang="en-US" sz="1200" dirty="0" err="1">
                <a:solidFill>
                  <a:srgbClr val="FF6600">
                    <a:lumMod val="50000"/>
                  </a:srgbClr>
                </a:solidFill>
              </a:rPr>
              <a:t>yyyy</a:t>
            </a:r>
            <a:r>
              <a:rPr lang="en-US" sz="1200" dirty="0">
                <a:solidFill>
                  <a:srgbClr val="FF6600">
                    <a:lumMod val="50000"/>
                  </a:srgbClr>
                </a:solidFill>
              </a:rPr>
              <a:t>-MM-</a:t>
            </a:r>
            <a:r>
              <a:rPr lang="en-US" sz="1200" dirty="0" err="1">
                <a:solidFill>
                  <a:srgbClr val="FF6600">
                    <a:lumMod val="50000"/>
                  </a:srgbClr>
                </a:solidFill>
              </a:rPr>
              <a:t>dd</a:t>
            </a:r>
            <a:r>
              <a:rPr lang="en-US" sz="1200" dirty="0">
                <a:solidFill>
                  <a:srgbClr val="FF6600">
                    <a:lumMod val="50000"/>
                  </a:srgbClr>
                </a:solidFill>
              </a:rPr>
              <a:t> </a:t>
            </a:r>
            <a:r>
              <a:rPr lang="en-US" sz="1200" dirty="0" err="1">
                <a:solidFill>
                  <a:srgbClr val="FF6600">
                    <a:lumMod val="50000"/>
                  </a:srgbClr>
                </a:solidFill>
              </a:rPr>
              <a:t>HH:mm:ss</a:t>
            </a:r>
            <a:r>
              <a:rPr lang="en-US" sz="1200" dirty="0">
                <a:solidFill>
                  <a:srgbClr val="FF6600">
                    <a:lumMod val="50000"/>
                  </a:srgbClr>
                </a:solidFill>
              </a:rPr>
              <a:t>	</a:t>
            </a:r>
            <a:r>
              <a:rPr lang="en-US" sz="1200" dirty="0" err="1">
                <a:solidFill>
                  <a:srgbClr val="FF6600">
                    <a:lumMod val="50000"/>
                  </a:srgbClr>
                </a:solidFill>
              </a:rPr>
              <a:t>EventID</a:t>
            </a:r>
            <a:r>
              <a:rPr lang="en-US" sz="1200" dirty="0">
                <a:solidFill>
                  <a:srgbClr val="FF6600">
                    <a:lumMod val="50000"/>
                  </a:srgbClr>
                </a:solidFill>
              </a:rPr>
              <a:t>=4161234	</a:t>
            </a:r>
            <a:r>
              <a:rPr lang="en-US" sz="1200" dirty="0" err="1">
                <a:solidFill>
                  <a:srgbClr val="FF6600">
                    <a:lumMod val="50000"/>
                  </a:srgbClr>
                </a:solidFill>
              </a:rPr>
              <a:t>src</a:t>
            </a:r>
            <a:r>
              <a:rPr lang="en-US" sz="1200" dirty="0">
                <a:solidFill>
                  <a:srgbClr val="FF6600">
                    <a:lumMod val="50000"/>
                  </a:srgbClr>
                </a:solidFill>
              </a:rPr>
              <a:t>=111.222.133.144	</a:t>
            </a:r>
            <a:r>
              <a:rPr lang="en-US" sz="1200" dirty="0" err="1">
                <a:solidFill>
                  <a:srgbClr val="FF6600">
                    <a:lumMod val="50000"/>
                  </a:srgbClr>
                </a:solidFill>
              </a:rPr>
              <a:t>ComputerName</a:t>
            </a:r>
            <a:r>
              <a:rPr lang="en-US" sz="1200" dirty="0">
                <a:solidFill>
                  <a:srgbClr val="FF6600">
                    <a:lumMod val="50000"/>
                  </a:srgbClr>
                </a:solidFill>
              </a:rPr>
              <a:t>=PC123	domain=MS	</a:t>
            </a:r>
            <a:r>
              <a:rPr lang="en-US" sz="1200" dirty="0" err="1">
                <a:solidFill>
                  <a:srgbClr val="FF6600">
                    <a:lumMod val="50000"/>
                  </a:srgbClr>
                </a:solidFill>
              </a:rPr>
              <a:t>ComputerID</a:t>
            </a:r>
            <a:r>
              <a:rPr lang="en-US" sz="1200" dirty="0">
                <a:solidFill>
                  <a:srgbClr val="FF6600">
                    <a:lumMod val="50000"/>
                  </a:srgbClr>
                </a:solidFill>
              </a:rPr>
              <a:t>=52123	</a:t>
            </a:r>
            <a:r>
              <a:rPr lang="en-US" sz="1200" dirty="0" err="1">
                <a:solidFill>
                  <a:srgbClr val="FF6600">
                    <a:lumMod val="50000"/>
                  </a:srgbClr>
                </a:solidFill>
              </a:rPr>
              <a:t>devTime</a:t>
            </a:r>
            <a:r>
              <a:rPr lang="en-US" sz="1200" dirty="0">
                <a:solidFill>
                  <a:srgbClr val="FF6600">
                    <a:lumMod val="50000"/>
                  </a:srgbClr>
                </a:solidFill>
              </a:rPr>
              <a:t>=2015-05-26 04:52:43	</a:t>
            </a:r>
            <a:r>
              <a:rPr lang="en-US" sz="1200" dirty="0" err="1">
                <a:solidFill>
                  <a:srgbClr val="FF6600">
                    <a:lumMod val="50000"/>
                  </a:srgbClr>
                </a:solidFill>
              </a:rPr>
              <a:t>EventTypeID</a:t>
            </a:r>
            <a:r>
              <a:rPr lang="en-US" sz="1200" dirty="0">
                <a:solidFill>
                  <a:srgbClr val="FF6600">
                    <a:lumMod val="50000"/>
                  </a:srgbClr>
                </a:solidFill>
              </a:rPr>
              <a:t>=7	</a:t>
            </a:r>
            <a:r>
              <a:rPr lang="en-US" sz="1200" dirty="0" err="1">
                <a:solidFill>
                  <a:srgbClr val="FF6600">
                    <a:lumMod val="50000"/>
                  </a:srgbClr>
                </a:solidFill>
              </a:rPr>
              <a:t>EventTypeName</a:t>
            </a:r>
            <a:r>
              <a:rPr lang="en-US" sz="1200" dirty="0">
                <a:solidFill>
                  <a:srgbClr val="FF6600">
                    <a:lumMod val="50000"/>
                  </a:srgbClr>
                </a:solidFill>
              </a:rPr>
              <a:t>=Device control </a:t>
            </a:r>
            <a:r>
              <a:rPr lang="en-US" sz="1200" dirty="0">
                <a:solidFill>
                  <a:schemeClr val="accent6">
                    <a:lumMod val="50000"/>
                  </a:schemeClr>
                </a:solidFill>
              </a:rPr>
              <a:t>… (additional KEY=VALUE pairs)</a:t>
            </a:r>
            <a:endParaRPr lang="en-US" sz="1200" dirty="0">
              <a:solidFill>
                <a:srgbClr val="FF6600">
                  <a:lumMod val="50000"/>
                </a:srgbClr>
              </a:solidFill>
            </a:endParaRPr>
          </a:p>
          <a:p>
            <a:pPr marL="0" indent="0"/>
            <a:r>
              <a:rPr lang="en-US" dirty="0"/>
              <a:t>Web proxy logs:</a:t>
            </a:r>
          </a:p>
          <a:p>
            <a:pPr marL="0" indent="0"/>
            <a:r>
              <a:rPr lang="en-US" sz="1200" dirty="0">
                <a:solidFill>
                  <a:srgbClr val="FF6600">
                    <a:lumMod val="50000"/>
                  </a:srgbClr>
                </a:solidFill>
              </a:rPr>
              <a:t>115.26.37.48	 MS\</a:t>
            </a:r>
            <a:r>
              <a:rPr lang="en-US" sz="1200" dirty="0" err="1">
                <a:solidFill>
                  <a:srgbClr val="FF6600">
                    <a:lumMod val="50000"/>
                  </a:srgbClr>
                </a:solidFill>
              </a:rPr>
              <a:t>jdoe</a:t>
            </a:r>
            <a:r>
              <a:rPr lang="en-US" sz="1200" dirty="0">
                <a:solidFill>
                  <a:srgbClr val="FF6600">
                    <a:lumMod val="50000"/>
                  </a:srgbClr>
                </a:solidFill>
              </a:rPr>
              <a:t>	 Java/1.7.0_04	 -	4/1/2015 0:00	 -	 PC123	 -	 11.22.33.44	 55.22.33.77	8080	 -	376	327	 http	 -	 POST	 http://11.22.88.77:80/IA/SocketServlet ...</a:t>
            </a:r>
          </a:p>
          <a:p>
            <a:pPr marL="0" indent="0"/>
            <a:endParaRPr lang="en-US" sz="1050" dirty="0">
              <a:solidFill>
                <a:srgbClr val="FF6600">
                  <a:lumMod val="50000"/>
                </a:srgbClr>
              </a:solidFill>
            </a:endParaRPr>
          </a:p>
        </p:txBody>
      </p:sp>
    </p:spTree>
    <p:extLst>
      <p:ext uri="{BB962C8B-B14F-4D97-AF65-F5344CB8AC3E}">
        <p14:creationId xmlns:p14="http://schemas.microsoft.com/office/powerpoint/2010/main" val="142495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08615" y="-2088"/>
            <a:ext cx="8458200" cy="563562"/>
          </a:xfrm>
          <a:prstGeom prst="rect">
            <a:avLst/>
          </a:prstGeom>
        </p:spPr>
        <p:txBody>
          <a:bodyPr vert="horz" lIns="91440" tIns="0" rIns="91440" bIns="0" rtlCol="0" anchor="ctr">
            <a:normAutofit/>
          </a:bodyPr>
          <a:lstStyle>
            <a:lvl1pPr algn="l" defTabSz="914400" rtl="0" eaLnBrk="1" latinLnBrk="0" hangingPunct="1">
              <a:lnSpc>
                <a:spcPct val="85000"/>
              </a:lnSpc>
              <a:spcBef>
                <a:spcPct val="0"/>
              </a:spcBef>
              <a:buNone/>
              <a:defRPr lang="en-US" sz="2400" b="1" kern="1200" cap="none" dirty="0" smtClean="0">
                <a:solidFill>
                  <a:srgbClr val="094794"/>
                </a:solidFill>
                <a:latin typeface="+mj-lt"/>
                <a:ea typeface="+mj-ea"/>
                <a:cs typeface="+mj-cs"/>
              </a:defRPr>
            </a:lvl1pPr>
          </a:lstStyle>
          <a:p>
            <a:r>
              <a:rPr lang="en-US" sz="2800" dirty="0">
                <a:solidFill>
                  <a:schemeClr val="tx2">
                    <a:lumMod val="75000"/>
                    <a:lumOff val="25000"/>
                  </a:schemeClr>
                </a:solidFill>
              </a:rPr>
              <a:t>Dynamic Metadata Extraction</a:t>
            </a:r>
          </a:p>
        </p:txBody>
      </p:sp>
      <p:sp>
        <p:nvSpPr>
          <p:cNvPr id="5" name="Text Placeholder 1"/>
          <p:cNvSpPr txBox="1">
            <a:spLocks/>
          </p:cNvSpPr>
          <p:nvPr/>
        </p:nvSpPr>
        <p:spPr>
          <a:xfrm>
            <a:off x="120647" y="419450"/>
            <a:ext cx="8458200" cy="431853"/>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50000"/>
                    <a:lumOff val="50000"/>
                  </a:schemeClr>
                </a:solidFill>
              </a:rPr>
              <a:t>Scanning logs to determine metadata</a:t>
            </a:r>
          </a:p>
        </p:txBody>
      </p:sp>
      <p:sp>
        <p:nvSpPr>
          <p:cNvPr id="6" name="Text Placeholder 2"/>
          <p:cNvSpPr txBox="1">
            <a:spLocks/>
          </p:cNvSpPr>
          <p:nvPr/>
        </p:nvSpPr>
        <p:spPr>
          <a:xfrm>
            <a:off x="230081" y="1007074"/>
            <a:ext cx="8458200" cy="777606"/>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dirty="0"/>
              <a:t> We developed a generic transformation template to scan for all possible keys in a log file.</a:t>
            </a:r>
          </a:p>
        </p:txBody>
      </p:sp>
      <p:pic>
        <p:nvPicPr>
          <p:cNvPr id="7" name="Picture 6"/>
          <p:cNvPicPr/>
          <p:nvPr/>
        </p:nvPicPr>
        <p:blipFill>
          <a:blip r:embed="rId2"/>
          <a:stretch>
            <a:fillRect/>
          </a:stretch>
        </p:blipFill>
        <p:spPr>
          <a:xfrm>
            <a:off x="230081" y="2045368"/>
            <a:ext cx="8637193" cy="2442411"/>
          </a:xfrm>
          <a:prstGeom prst="rect">
            <a:avLst/>
          </a:prstGeom>
        </p:spPr>
      </p:pic>
    </p:spTree>
    <p:extLst>
      <p:ext uri="{BB962C8B-B14F-4D97-AF65-F5344CB8AC3E}">
        <p14:creationId xmlns:p14="http://schemas.microsoft.com/office/powerpoint/2010/main" val="349441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9090" y="33998"/>
            <a:ext cx="8458200" cy="563562"/>
          </a:xfrm>
        </p:spPr>
        <p:txBody>
          <a:bodyPr/>
          <a:lstStyle/>
          <a:p>
            <a:r>
              <a:rPr lang="en-US" dirty="0"/>
              <a:t>Log Parsing Template</a:t>
            </a:r>
          </a:p>
        </p:txBody>
      </p:sp>
      <p:sp>
        <p:nvSpPr>
          <p:cNvPr id="5" name="Text Placeholder 1"/>
          <p:cNvSpPr txBox="1">
            <a:spLocks/>
          </p:cNvSpPr>
          <p:nvPr/>
        </p:nvSpPr>
        <p:spPr>
          <a:xfrm>
            <a:off x="265026" y="431472"/>
            <a:ext cx="8458200" cy="431853"/>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tx1">
                    <a:lumMod val="50000"/>
                    <a:lumOff val="50000"/>
                  </a:schemeClr>
                </a:solidFill>
              </a:rPr>
              <a:t>Generic, parameterized template for parsing logs</a:t>
            </a:r>
          </a:p>
        </p:txBody>
      </p:sp>
      <p:sp>
        <p:nvSpPr>
          <p:cNvPr id="6" name="Text Placeholder 2"/>
          <p:cNvSpPr txBox="1">
            <a:spLocks/>
          </p:cNvSpPr>
          <p:nvPr/>
        </p:nvSpPr>
        <p:spPr>
          <a:xfrm>
            <a:off x="278204" y="826589"/>
            <a:ext cx="8458200" cy="777606"/>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dirty="0"/>
              <a:t> We developed a generic transformation template for parsing the logs.</a:t>
            </a:r>
          </a:p>
        </p:txBody>
      </p:sp>
      <p:pic>
        <p:nvPicPr>
          <p:cNvPr id="7" name="Picture 6"/>
          <p:cNvPicPr/>
          <p:nvPr/>
        </p:nvPicPr>
        <p:blipFill>
          <a:blip r:embed="rId2"/>
          <a:stretch>
            <a:fillRect/>
          </a:stretch>
        </p:blipFill>
        <p:spPr>
          <a:xfrm>
            <a:off x="168445" y="1495277"/>
            <a:ext cx="8724374" cy="2054039"/>
          </a:xfrm>
          <a:prstGeom prst="rect">
            <a:avLst/>
          </a:prstGeom>
        </p:spPr>
      </p:pic>
      <p:sp>
        <p:nvSpPr>
          <p:cNvPr id="8" name="Text Placeholder 2"/>
          <p:cNvSpPr txBox="1">
            <a:spLocks/>
          </p:cNvSpPr>
          <p:nvPr/>
        </p:nvSpPr>
        <p:spPr bwMode="auto">
          <a:xfrm>
            <a:off x="362427" y="3648892"/>
            <a:ext cx="8458200" cy="132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defRPr sz="2000" b="1" kern="1200">
                <a:solidFill>
                  <a:schemeClr val="tx1"/>
                </a:solidFill>
                <a:latin typeface="Arial"/>
                <a:ea typeface="ＭＳ Ｐゴシック" charset="0"/>
                <a:cs typeface="Arial"/>
              </a:defRPr>
            </a:lvl1pPr>
            <a:lvl2pPr marL="742950" indent="-285750" algn="l" rtl="0" eaLnBrk="1" fontAlgn="base" hangingPunct="1">
              <a:spcBef>
                <a:spcPct val="20000"/>
              </a:spcBef>
              <a:spcAft>
                <a:spcPct val="0"/>
              </a:spcAft>
              <a:buClr>
                <a:srgbClr val="0055B8"/>
              </a:buClr>
              <a:buSzPct val="100000"/>
              <a:buFont typeface="Lucida Grande" charset="0"/>
              <a:buChar char="❯"/>
              <a:defRPr sz="2000" kern="1200">
                <a:solidFill>
                  <a:srgbClr val="000000"/>
                </a:solidFill>
                <a:latin typeface="Arial"/>
                <a:ea typeface="Arial"/>
                <a:cs typeface="Arial"/>
              </a:defRPr>
            </a:lvl2pPr>
            <a:lvl3pPr marL="1143000" indent="-228600" algn="l" rtl="0" eaLnBrk="1" fontAlgn="base" hangingPunct="1">
              <a:spcBef>
                <a:spcPct val="20000"/>
              </a:spcBef>
              <a:spcAft>
                <a:spcPct val="0"/>
              </a:spcAft>
              <a:buClr>
                <a:srgbClr val="0055B8"/>
              </a:buClr>
              <a:buSzPct val="100000"/>
              <a:buFont typeface="Arial" charset="0"/>
              <a:buChar char="•"/>
              <a:defRPr sz="1800" kern="1200">
                <a:solidFill>
                  <a:srgbClr val="000000"/>
                </a:solidFill>
                <a:latin typeface="Arial"/>
                <a:ea typeface="Arial"/>
                <a:cs typeface="Arial"/>
              </a:defRPr>
            </a:lvl3pPr>
            <a:lvl4pPr marL="1600200" indent="-228600" algn="l" rtl="0" eaLnBrk="1" fontAlgn="base" hangingPunct="1">
              <a:spcBef>
                <a:spcPct val="20000"/>
              </a:spcBef>
              <a:spcAft>
                <a:spcPct val="0"/>
              </a:spcAft>
              <a:buClr>
                <a:srgbClr val="0055B8"/>
              </a:buClr>
              <a:buSzPct val="100000"/>
              <a:buFont typeface="Lucida Grande" charset="0"/>
              <a:buChar char="-"/>
              <a:defRPr sz="1800" kern="1200">
                <a:solidFill>
                  <a:srgbClr val="000000"/>
                </a:solidFill>
                <a:latin typeface="Arial"/>
                <a:ea typeface="Arial"/>
                <a:cs typeface="Arial"/>
              </a:defRPr>
            </a:lvl4pPr>
            <a:lvl5pPr marL="2057400" indent="-228600" algn="l" rtl="0" eaLnBrk="1" fontAlgn="base" hangingPunct="1">
              <a:spcBef>
                <a:spcPct val="20000"/>
              </a:spcBef>
              <a:spcAft>
                <a:spcPct val="0"/>
              </a:spcAft>
              <a:buClr>
                <a:srgbClr val="0055B8"/>
              </a:buClr>
              <a:buSzPct val="75000"/>
              <a:buFont typeface="Lucida Grande" charset="0"/>
              <a:buChar char="❯"/>
              <a:defRPr kern="1200">
                <a:solidFill>
                  <a:srgbClr val="000000"/>
                </a:solidFill>
                <a:latin typeface="Arial"/>
                <a:ea typeface="Arial"/>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b="0" dirty="0"/>
              <a:t>The template accepts a list of keys to extract at run-time.</a:t>
            </a:r>
          </a:p>
          <a:p>
            <a:pPr>
              <a:buFont typeface="Arial" panose="020B0604020202020204" pitchFamily="34" charset="0"/>
              <a:buChar char="•"/>
            </a:pPr>
            <a:r>
              <a:rPr lang="en-US" b="0" dirty="0"/>
              <a:t>Key/value pairs may vary from row to row </a:t>
            </a:r>
          </a:p>
          <a:p>
            <a:pPr>
              <a:buFont typeface="Arial" panose="020B0604020202020204" pitchFamily="34" charset="0"/>
              <a:buChar char="•"/>
            </a:pPr>
            <a:r>
              <a:rPr lang="en-US" b="0" dirty="0"/>
              <a:t>Key/value pairs may appear in any order</a:t>
            </a:r>
          </a:p>
          <a:p>
            <a:pPr>
              <a:buFont typeface="Arial" panose="020B0604020202020204" pitchFamily="34" charset="0"/>
              <a:buChar char="•"/>
            </a:pPr>
            <a:endParaRPr lang="en-US" b="0" dirty="0"/>
          </a:p>
        </p:txBody>
      </p:sp>
    </p:spTree>
    <p:extLst>
      <p:ext uri="{BB962C8B-B14F-4D97-AF65-F5344CB8AC3E}">
        <p14:creationId xmlns:p14="http://schemas.microsoft.com/office/powerpoint/2010/main" val="4220262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6361" y="874207"/>
            <a:ext cx="7750212" cy="3986551"/>
          </a:xfrm>
          <a:prstGeom prst="rect">
            <a:avLst/>
          </a:prstGeom>
        </p:spPr>
      </p:pic>
      <p:sp>
        <p:nvSpPr>
          <p:cNvPr id="5" name="Title 3"/>
          <p:cNvSpPr txBox="1">
            <a:spLocks/>
          </p:cNvSpPr>
          <p:nvPr/>
        </p:nvSpPr>
        <p:spPr>
          <a:xfrm>
            <a:off x="12367" y="-2095"/>
            <a:ext cx="8458200" cy="563562"/>
          </a:xfrm>
          <a:prstGeom prst="rect">
            <a:avLst/>
          </a:prstGeom>
        </p:spPr>
        <p:txBody>
          <a:bodyPr vert="horz" lIns="91440" tIns="0" rIns="91440" bIns="0" rtlCol="0" anchor="ctr">
            <a:normAutofit/>
          </a:bodyPr>
          <a:lstStyle>
            <a:lvl1pPr algn="l" defTabSz="914400" rtl="0" eaLnBrk="1" latinLnBrk="0" hangingPunct="1">
              <a:lnSpc>
                <a:spcPct val="85000"/>
              </a:lnSpc>
              <a:spcBef>
                <a:spcPct val="0"/>
              </a:spcBef>
              <a:buNone/>
              <a:defRPr lang="en-US" sz="2400" b="1" kern="1200" cap="none" dirty="0" smtClean="0">
                <a:solidFill>
                  <a:srgbClr val="094794"/>
                </a:solidFill>
                <a:latin typeface="+mj-lt"/>
                <a:ea typeface="+mj-ea"/>
                <a:cs typeface="+mj-cs"/>
              </a:defRPr>
            </a:lvl1pPr>
          </a:lstStyle>
          <a:p>
            <a:r>
              <a:rPr lang="en-US" dirty="0">
                <a:solidFill>
                  <a:schemeClr val="tx2">
                    <a:lumMod val="75000"/>
                    <a:lumOff val="25000"/>
                  </a:schemeClr>
                </a:solidFill>
              </a:rPr>
              <a:t>Dynamic Metadata Injection</a:t>
            </a:r>
          </a:p>
        </p:txBody>
      </p:sp>
      <p:sp>
        <p:nvSpPr>
          <p:cNvPr id="6" name="Text Placeholder 1"/>
          <p:cNvSpPr txBox="1">
            <a:spLocks/>
          </p:cNvSpPr>
          <p:nvPr/>
        </p:nvSpPr>
        <p:spPr>
          <a:xfrm>
            <a:off x="36425" y="407420"/>
            <a:ext cx="6713287" cy="362601"/>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tx1">
                    <a:lumMod val="50000"/>
                    <a:lumOff val="50000"/>
                  </a:schemeClr>
                </a:solidFill>
              </a:rPr>
              <a:t>Inject metadata into a transformation template at run time</a:t>
            </a:r>
            <a:r>
              <a:rPr lang="en-US" sz="1800" dirty="0"/>
              <a:t>.</a:t>
            </a:r>
          </a:p>
        </p:txBody>
      </p:sp>
      <p:sp>
        <p:nvSpPr>
          <p:cNvPr id="7" name="Text Placeholder 2"/>
          <p:cNvSpPr txBox="1">
            <a:spLocks/>
          </p:cNvSpPr>
          <p:nvPr/>
        </p:nvSpPr>
        <p:spPr>
          <a:xfrm>
            <a:off x="6553200" y="898789"/>
            <a:ext cx="2590800" cy="1223737"/>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Multiple metadata lists may be injected into the same template for use at different steps within the template.</a:t>
            </a:r>
          </a:p>
        </p:txBody>
      </p:sp>
    </p:spTree>
    <p:extLst>
      <p:ext uri="{BB962C8B-B14F-4D97-AF65-F5344CB8AC3E}">
        <p14:creationId xmlns:p14="http://schemas.microsoft.com/office/powerpoint/2010/main" val="59287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Cyber Security - Accelerating</a:t>
            </a:r>
          </a:p>
        </p:txBody>
      </p:sp>
      <p:pic>
        <p:nvPicPr>
          <p:cNvPr id="9" name="Picture 8">
            <a:extLst>
              <a:ext uri="{FF2B5EF4-FFF2-40B4-BE49-F238E27FC236}">
                <a16:creationId xmlns:a16="http://schemas.microsoft.com/office/drawing/2014/main" id="{6C9CB38A-AA34-4087-BE15-19A28049787D}"/>
              </a:ext>
            </a:extLst>
          </p:cNvPr>
          <p:cNvPicPr>
            <a:picLocks noChangeAspect="1"/>
          </p:cNvPicPr>
          <p:nvPr/>
        </p:nvPicPr>
        <p:blipFill>
          <a:blip r:embed="rId3"/>
          <a:stretch>
            <a:fillRect/>
          </a:stretch>
        </p:blipFill>
        <p:spPr>
          <a:xfrm>
            <a:off x="1482436" y="1123247"/>
            <a:ext cx="6179127" cy="3616476"/>
          </a:xfrm>
          <a:prstGeom prst="rect">
            <a:avLst/>
          </a:prstGeom>
        </p:spPr>
      </p:pic>
    </p:spTree>
    <p:extLst>
      <p:ext uri="{BB962C8B-B14F-4D97-AF65-F5344CB8AC3E}">
        <p14:creationId xmlns:p14="http://schemas.microsoft.com/office/powerpoint/2010/main" val="206808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0337" y="4011249"/>
            <a:ext cx="6485022" cy="1005920"/>
          </a:xfrm>
          <a:prstGeom prst="rect">
            <a:avLst/>
          </a:prstGeom>
        </p:spPr>
      </p:pic>
      <p:sp>
        <p:nvSpPr>
          <p:cNvPr id="5" name="Title 3"/>
          <p:cNvSpPr txBox="1">
            <a:spLocks/>
          </p:cNvSpPr>
          <p:nvPr/>
        </p:nvSpPr>
        <p:spPr>
          <a:xfrm>
            <a:off x="84551" y="9936"/>
            <a:ext cx="6183899" cy="563562"/>
          </a:xfrm>
          <a:prstGeom prst="rect">
            <a:avLst/>
          </a:prstGeom>
        </p:spPr>
        <p:txBody>
          <a:bodyPr vert="horz" lIns="91440" tIns="0" rIns="91440" bIns="0" rtlCol="0" anchor="ctr">
            <a:normAutofit/>
          </a:bodyPr>
          <a:lstStyle>
            <a:lvl1pPr algn="l" defTabSz="914400" rtl="0" eaLnBrk="1" latinLnBrk="0" hangingPunct="1">
              <a:lnSpc>
                <a:spcPct val="85000"/>
              </a:lnSpc>
              <a:spcBef>
                <a:spcPct val="0"/>
              </a:spcBef>
              <a:buNone/>
              <a:defRPr lang="en-US" sz="2400" b="1" kern="1200" cap="none" dirty="0" smtClean="0">
                <a:solidFill>
                  <a:srgbClr val="094794"/>
                </a:solidFill>
                <a:latin typeface="+mj-lt"/>
                <a:ea typeface="+mj-ea"/>
                <a:cs typeface="+mj-cs"/>
              </a:defRPr>
            </a:lvl1pPr>
          </a:lstStyle>
          <a:p>
            <a:r>
              <a:rPr lang="en-US" sz="2800" dirty="0">
                <a:solidFill>
                  <a:schemeClr val="tx2">
                    <a:lumMod val="75000"/>
                    <a:lumOff val="25000"/>
                  </a:schemeClr>
                </a:solidFill>
              </a:rPr>
              <a:t>Pentaho MapReduce</a:t>
            </a:r>
          </a:p>
        </p:txBody>
      </p:sp>
      <p:sp>
        <p:nvSpPr>
          <p:cNvPr id="6" name="Text Placeholder 1"/>
          <p:cNvSpPr txBox="1">
            <a:spLocks/>
          </p:cNvSpPr>
          <p:nvPr/>
        </p:nvSpPr>
        <p:spPr>
          <a:xfrm>
            <a:off x="84551" y="433772"/>
            <a:ext cx="6965958" cy="431853"/>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tx1">
                    <a:lumMod val="50000"/>
                    <a:lumOff val="50000"/>
                  </a:schemeClr>
                </a:solidFill>
              </a:rPr>
              <a:t>We converted the template to run as a Pentaho MapReduce job</a:t>
            </a:r>
          </a:p>
        </p:txBody>
      </p:sp>
      <p:sp>
        <p:nvSpPr>
          <p:cNvPr id="7" name="Text Placeholder 2"/>
          <p:cNvSpPr txBox="1">
            <a:spLocks/>
          </p:cNvSpPr>
          <p:nvPr/>
        </p:nvSpPr>
        <p:spPr>
          <a:xfrm>
            <a:off x="145859" y="909535"/>
            <a:ext cx="8853760" cy="734389"/>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Modifying the transformation to run on Hadoop only required changing the end points. All the logic remained the same.</a:t>
            </a:r>
          </a:p>
        </p:txBody>
      </p:sp>
      <p:sp>
        <p:nvSpPr>
          <p:cNvPr id="8" name="Text Placeholder 2"/>
          <p:cNvSpPr txBox="1">
            <a:spLocks/>
          </p:cNvSpPr>
          <p:nvPr/>
        </p:nvSpPr>
        <p:spPr bwMode="auto">
          <a:xfrm>
            <a:off x="169920" y="3545294"/>
            <a:ext cx="8458200" cy="489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defRPr sz="2000" b="1" kern="1200">
                <a:solidFill>
                  <a:schemeClr val="tx1"/>
                </a:solidFill>
                <a:latin typeface="Arial"/>
                <a:ea typeface="ＭＳ Ｐゴシック" charset="0"/>
                <a:cs typeface="Arial"/>
              </a:defRPr>
            </a:lvl1pPr>
            <a:lvl2pPr marL="742950" indent="-285750" algn="l" rtl="0" eaLnBrk="1" fontAlgn="base" hangingPunct="1">
              <a:spcBef>
                <a:spcPct val="20000"/>
              </a:spcBef>
              <a:spcAft>
                <a:spcPct val="0"/>
              </a:spcAft>
              <a:buClr>
                <a:srgbClr val="0055B8"/>
              </a:buClr>
              <a:buSzPct val="100000"/>
              <a:buFont typeface="Lucida Grande" charset="0"/>
              <a:buChar char="❯"/>
              <a:defRPr sz="2000" kern="1200">
                <a:solidFill>
                  <a:srgbClr val="000000"/>
                </a:solidFill>
                <a:latin typeface="Arial"/>
                <a:ea typeface="Arial"/>
                <a:cs typeface="Arial"/>
              </a:defRPr>
            </a:lvl2pPr>
            <a:lvl3pPr marL="1143000" indent="-228600" algn="l" rtl="0" eaLnBrk="1" fontAlgn="base" hangingPunct="1">
              <a:spcBef>
                <a:spcPct val="20000"/>
              </a:spcBef>
              <a:spcAft>
                <a:spcPct val="0"/>
              </a:spcAft>
              <a:buClr>
                <a:srgbClr val="0055B8"/>
              </a:buClr>
              <a:buSzPct val="100000"/>
              <a:buFont typeface="Arial" charset="0"/>
              <a:buChar char="•"/>
              <a:defRPr sz="1800" kern="1200">
                <a:solidFill>
                  <a:srgbClr val="000000"/>
                </a:solidFill>
                <a:latin typeface="Arial"/>
                <a:ea typeface="Arial"/>
                <a:cs typeface="Arial"/>
              </a:defRPr>
            </a:lvl3pPr>
            <a:lvl4pPr marL="1600200" indent="-228600" algn="l" rtl="0" eaLnBrk="1" fontAlgn="base" hangingPunct="1">
              <a:spcBef>
                <a:spcPct val="20000"/>
              </a:spcBef>
              <a:spcAft>
                <a:spcPct val="0"/>
              </a:spcAft>
              <a:buClr>
                <a:srgbClr val="0055B8"/>
              </a:buClr>
              <a:buSzPct val="100000"/>
              <a:buFont typeface="Lucida Grande" charset="0"/>
              <a:buChar char="-"/>
              <a:defRPr sz="1800" kern="1200">
                <a:solidFill>
                  <a:srgbClr val="000000"/>
                </a:solidFill>
                <a:latin typeface="Arial"/>
                <a:ea typeface="Arial"/>
                <a:cs typeface="Arial"/>
              </a:defRPr>
            </a:lvl4pPr>
            <a:lvl5pPr marL="2057400" indent="-228600" algn="l" rtl="0" eaLnBrk="1" fontAlgn="base" hangingPunct="1">
              <a:spcBef>
                <a:spcPct val="20000"/>
              </a:spcBef>
              <a:spcAft>
                <a:spcPct val="0"/>
              </a:spcAft>
              <a:buClr>
                <a:srgbClr val="0055B8"/>
              </a:buClr>
              <a:buSzPct val="75000"/>
              <a:buFont typeface="Lucida Grande" charset="0"/>
              <a:buChar char="❯"/>
              <a:defRPr kern="1200">
                <a:solidFill>
                  <a:srgbClr val="000000"/>
                </a:solidFill>
                <a:latin typeface="Arial"/>
                <a:ea typeface="Arial"/>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1800" b="0" dirty="0"/>
              <a:t>A simple workflow automates the entire process</a:t>
            </a:r>
            <a:r>
              <a:rPr lang="en-US" b="0" dirty="0"/>
              <a:t>.</a:t>
            </a:r>
          </a:p>
        </p:txBody>
      </p:sp>
      <p:pic>
        <p:nvPicPr>
          <p:cNvPr id="9" name="Picture 8"/>
          <p:cNvPicPr/>
          <p:nvPr/>
        </p:nvPicPr>
        <p:blipFill>
          <a:blip r:embed="rId3"/>
          <a:stretch>
            <a:fillRect/>
          </a:stretch>
        </p:blipFill>
        <p:spPr>
          <a:xfrm>
            <a:off x="204866" y="1633177"/>
            <a:ext cx="8794753" cy="2024417"/>
          </a:xfrm>
          <a:prstGeom prst="rect">
            <a:avLst/>
          </a:prstGeom>
        </p:spPr>
      </p:pic>
    </p:spTree>
    <p:extLst>
      <p:ext uri="{BB962C8B-B14F-4D97-AF65-F5344CB8AC3E}">
        <p14:creationId xmlns:p14="http://schemas.microsoft.com/office/powerpoint/2010/main" val="107006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p:txBody>
          <a:bodyPr/>
          <a:lstStyle/>
          <a:p>
            <a:r>
              <a:rPr lang="en-US" dirty="0"/>
              <a:t>Cyber Security Analytics – Business Analytics</a:t>
            </a:r>
          </a:p>
        </p:txBody>
      </p:sp>
      <p:sp>
        <p:nvSpPr>
          <p:cNvPr id="8" name="Subtitle 2"/>
          <p:cNvSpPr>
            <a:spLocks noGrp="1"/>
          </p:cNvSpPr>
          <p:nvPr>
            <p:ph type="subTitle" idx="4294967295"/>
          </p:nvPr>
        </p:nvSpPr>
        <p:spPr>
          <a:xfrm>
            <a:off x="4510088" y="4335463"/>
            <a:ext cx="4633912" cy="646112"/>
          </a:xfrm>
        </p:spPr>
        <p:txBody>
          <a:bodyPr/>
          <a:lstStyle/>
          <a:p>
            <a:r>
              <a:rPr lang="en-US" dirty="0"/>
              <a:t>Subtitle placeholder</a:t>
            </a:r>
          </a:p>
          <a:p>
            <a:r>
              <a:rPr lang="en-US" dirty="0"/>
              <a:t>Subtitle placeholder</a:t>
            </a:r>
          </a:p>
        </p:txBody>
      </p:sp>
    </p:spTree>
    <p:extLst>
      <p:ext uri="{BB962C8B-B14F-4D97-AF65-F5344CB8AC3E}">
        <p14:creationId xmlns:p14="http://schemas.microsoft.com/office/powerpoint/2010/main" val="253066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Source Wizard</a:t>
            </a:r>
          </a:p>
        </p:txBody>
      </p:sp>
      <p:pic>
        <p:nvPicPr>
          <p:cNvPr id="7" name="Picture 6"/>
          <p:cNvPicPr/>
          <p:nvPr/>
        </p:nvPicPr>
        <p:blipFill>
          <a:blip r:embed="rId2"/>
          <a:stretch>
            <a:fillRect/>
          </a:stretch>
        </p:blipFill>
        <p:spPr>
          <a:xfrm>
            <a:off x="385011" y="1285876"/>
            <a:ext cx="8253663" cy="3650759"/>
          </a:xfrm>
          <a:prstGeom prst="rect">
            <a:avLst/>
          </a:prstGeom>
        </p:spPr>
      </p:pic>
    </p:spTree>
    <p:extLst>
      <p:ext uri="{BB962C8B-B14F-4D97-AF65-F5344CB8AC3E}">
        <p14:creationId xmlns:p14="http://schemas.microsoft.com/office/powerpoint/2010/main" val="350712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Geo-mapping</a:t>
            </a:r>
          </a:p>
        </p:txBody>
      </p:sp>
      <p:pic>
        <p:nvPicPr>
          <p:cNvPr id="7" name="Picture 6"/>
          <p:cNvPicPr/>
          <p:nvPr/>
        </p:nvPicPr>
        <p:blipFill>
          <a:blip r:embed="rId3"/>
          <a:stretch>
            <a:fillRect/>
          </a:stretch>
        </p:blipFill>
        <p:spPr>
          <a:xfrm>
            <a:off x="661737" y="1203158"/>
            <a:ext cx="7615989" cy="34831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702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Drill Down</a:t>
            </a:r>
          </a:p>
        </p:txBody>
      </p:sp>
      <p:sp>
        <p:nvSpPr>
          <p:cNvPr id="6" name="Text Placeholder 5"/>
          <p:cNvSpPr>
            <a:spLocks noGrp="1"/>
          </p:cNvSpPr>
          <p:nvPr>
            <p:ph type="body" sz="quarter" idx="4294967295"/>
          </p:nvPr>
        </p:nvSpPr>
        <p:spPr>
          <a:xfrm>
            <a:off x="0" y="819150"/>
            <a:ext cx="6400800" cy="620713"/>
          </a:xfrm>
        </p:spPr>
        <p:txBody>
          <a:bodyPr>
            <a:normAutofit fontScale="92500" lnSpcReduction="10000"/>
          </a:bodyPr>
          <a:lstStyle/>
          <a:p>
            <a:r>
              <a:rPr lang="en-US" b="0" dirty="0"/>
              <a:t>A Country &gt; State &gt; City … hierarchy was created in the model to support drill down.</a:t>
            </a:r>
          </a:p>
        </p:txBody>
      </p:sp>
      <p:sp>
        <p:nvSpPr>
          <p:cNvPr id="2" name="Text Placeholder 1"/>
          <p:cNvSpPr>
            <a:spLocks noGrp="1"/>
          </p:cNvSpPr>
          <p:nvPr>
            <p:ph type="body" sz="quarter" idx="4294967295"/>
          </p:nvPr>
        </p:nvSpPr>
        <p:spPr>
          <a:xfrm>
            <a:off x="685800" y="593725"/>
            <a:ext cx="8458200" cy="785813"/>
          </a:xfrm>
        </p:spPr>
        <p:txBody>
          <a:bodyPr/>
          <a:lstStyle/>
          <a:p>
            <a:endParaRPr lang="en-US" dirty="0"/>
          </a:p>
          <a:p>
            <a:endParaRPr lang="en-US" dirty="0"/>
          </a:p>
        </p:txBody>
      </p:sp>
      <p:pic>
        <p:nvPicPr>
          <p:cNvPr id="8" name="Picture 7"/>
          <p:cNvPicPr/>
          <p:nvPr/>
        </p:nvPicPr>
        <p:blipFill>
          <a:blip r:embed="rId2"/>
          <a:stretch>
            <a:fillRect/>
          </a:stretch>
        </p:blipFill>
        <p:spPr>
          <a:xfrm>
            <a:off x="782053" y="1594186"/>
            <a:ext cx="4371151" cy="1954530"/>
          </a:xfrm>
          <a:prstGeom prst="rect">
            <a:avLst/>
          </a:prstGeom>
          <a:ln>
            <a:noFill/>
          </a:ln>
          <a:effectLst>
            <a:outerShdw blurRad="292100" dist="139700" dir="2700000" algn="tl" rotWithShape="0">
              <a:srgbClr val="333333">
                <a:alpha val="65000"/>
              </a:srgbClr>
            </a:outerShdw>
          </a:effectLst>
        </p:spPr>
      </p:pic>
      <p:pic>
        <p:nvPicPr>
          <p:cNvPr id="9" name="Picture 8"/>
          <p:cNvPicPr/>
          <p:nvPr/>
        </p:nvPicPr>
        <p:blipFill>
          <a:blip r:embed="rId3"/>
          <a:stretch>
            <a:fillRect/>
          </a:stretch>
        </p:blipFill>
        <p:spPr>
          <a:xfrm>
            <a:off x="4495852" y="1997401"/>
            <a:ext cx="3902190" cy="2886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421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Dashboarding</a:t>
            </a:r>
            <a:endParaRPr lang="en-US" dirty="0"/>
          </a:p>
        </p:txBody>
      </p:sp>
      <p:sp>
        <p:nvSpPr>
          <p:cNvPr id="6" name="Text Placeholder 5"/>
          <p:cNvSpPr>
            <a:spLocks noGrp="1"/>
          </p:cNvSpPr>
          <p:nvPr>
            <p:ph type="body" sz="quarter" idx="4294967295"/>
          </p:nvPr>
        </p:nvSpPr>
        <p:spPr>
          <a:xfrm>
            <a:off x="448235" y="842963"/>
            <a:ext cx="6400800" cy="1077912"/>
          </a:xfrm>
        </p:spPr>
        <p:txBody>
          <a:bodyPr>
            <a:normAutofit fontScale="70000" lnSpcReduction="20000"/>
          </a:bodyPr>
          <a:lstStyle/>
          <a:p>
            <a:r>
              <a:rPr lang="en-US" b="0" dirty="0"/>
              <a:t>We put together a simple dashboard showing two of our visualizations using the web-based dashboard designer in 5 minutes.</a:t>
            </a:r>
          </a:p>
          <a:p>
            <a:r>
              <a:rPr lang="en-US" b="0" dirty="0"/>
              <a:t>Single-sign-on (SSO) and Active Directory roles can be used to control access.</a:t>
            </a:r>
          </a:p>
        </p:txBody>
      </p:sp>
      <p:sp>
        <p:nvSpPr>
          <p:cNvPr id="2" name="Text Placeholder 1"/>
          <p:cNvSpPr>
            <a:spLocks noGrp="1"/>
          </p:cNvSpPr>
          <p:nvPr>
            <p:ph type="body" sz="quarter" idx="4294967295"/>
          </p:nvPr>
        </p:nvSpPr>
        <p:spPr>
          <a:xfrm>
            <a:off x="685800" y="593725"/>
            <a:ext cx="8458200" cy="785813"/>
          </a:xfrm>
        </p:spPr>
        <p:txBody>
          <a:bodyPr/>
          <a:lstStyle/>
          <a:p>
            <a:endParaRPr lang="en-US" dirty="0"/>
          </a:p>
          <a:p>
            <a:endParaRPr lang="en-US" dirty="0"/>
          </a:p>
        </p:txBody>
      </p:sp>
      <p:pic>
        <p:nvPicPr>
          <p:cNvPr id="9" name="Picture 8"/>
          <p:cNvPicPr/>
          <p:nvPr/>
        </p:nvPicPr>
        <p:blipFill>
          <a:blip r:embed="rId2"/>
          <a:stretch>
            <a:fillRect/>
          </a:stretch>
        </p:blipFill>
        <p:spPr>
          <a:xfrm>
            <a:off x="565484" y="1920365"/>
            <a:ext cx="8049127" cy="29796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09088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p:txBody>
          <a:bodyPr/>
          <a:lstStyle/>
          <a:p>
            <a:r>
              <a:rPr lang="en-US"/>
              <a:t>Questions </a:t>
            </a:r>
            <a:br>
              <a:rPr lang="en-US"/>
            </a:br>
            <a:r>
              <a:rPr lang="en-US"/>
              <a:t>and Discussion</a:t>
            </a:r>
            <a:endParaRPr lang="en-US" dirty="0"/>
          </a:p>
        </p:txBody>
      </p:sp>
    </p:spTree>
    <p:extLst>
      <p:ext uri="{BB962C8B-B14F-4D97-AF65-F5344CB8AC3E}">
        <p14:creationId xmlns:p14="http://schemas.microsoft.com/office/powerpoint/2010/main" val="283740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p:txBody>
          <a:bodyPr/>
          <a:lstStyle/>
          <a:p>
            <a:r>
              <a:rPr lang="en-US"/>
              <a:t>Thank You</a:t>
            </a:r>
            <a:endParaRPr lang="en-US" dirty="0"/>
          </a:p>
        </p:txBody>
      </p:sp>
    </p:spTree>
    <p:extLst>
      <p:ext uri="{BB962C8B-B14F-4D97-AF65-F5344CB8AC3E}">
        <p14:creationId xmlns:p14="http://schemas.microsoft.com/office/powerpoint/2010/main" val="172222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mp:transition xmlns:mp="http://schemas.microsoft.com/office/mac/powerpoint/2008/main" spd="med"/>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Cyber Security Popular Trends</a:t>
            </a:r>
          </a:p>
        </p:txBody>
      </p:sp>
      <p:sp>
        <p:nvSpPr>
          <p:cNvPr id="4" name="Content Placeholder 3">
            <a:extLst>
              <a:ext uri="{FF2B5EF4-FFF2-40B4-BE49-F238E27FC236}">
                <a16:creationId xmlns:a16="http://schemas.microsoft.com/office/drawing/2014/main" id="{968626E2-D302-4ECE-B65A-4C4901A8151A}"/>
              </a:ext>
            </a:extLst>
          </p:cNvPr>
          <p:cNvSpPr txBox="1">
            <a:spLocks/>
          </p:cNvSpPr>
          <p:nvPr/>
        </p:nvSpPr>
        <p:spPr>
          <a:xfrm>
            <a:off x="263525" y="523592"/>
            <a:ext cx="6521450" cy="338554"/>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2"/>
              </a:buClr>
              <a:buFont typeface="Wingdings" charset="2"/>
              <a:buChar char="§"/>
              <a:defRPr lang="en-US" sz="20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18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6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4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1">
                    <a:lumMod val="50000"/>
                  </a:schemeClr>
                </a:solidFill>
              </a:rPr>
              <a:t>The Business of Compromising Data &amp; Machines</a:t>
            </a:r>
          </a:p>
        </p:txBody>
      </p:sp>
      <p:sp>
        <p:nvSpPr>
          <p:cNvPr id="2" name="Rectangle 1">
            <a:extLst>
              <a:ext uri="{FF2B5EF4-FFF2-40B4-BE49-F238E27FC236}">
                <a16:creationId xmlns:a16="http://schemas.microsoft.com/office/drawing/2014/main" id="{529FD093-7BED-4B5A-A9CA-5095EA802CEE}"/>
              </a:ext>
            </a:extLst>
          </p:cNvPr>
          <p:cNvSpPr/>
          <p:nvPr/>
        </p:nvSpPr>
        <p:spPr>
          <a:xfrm>
            <a:off x="264160" y="1256033"/>
            <a:ext cx="8528858" cy="3693319"/>
          </a:xfrm>
          <a:prstGeom prst="rect">
            <a:avLst/>
          </a:prstGeom>
        </p:spPr>
        <p:txBody>
          <a:bodyPr wrap="square">
            <a:spAutoFit/>
          </a:bodyPr>
          <a:lstStyle/>
          <a:p>
            <a:pPr marL="285750" indent="-285750">
              <a:buFont typeface="Arial" panose="020B0604020202020204" pitchFamily="34" charset="0"/>
              <a:buChar char="•"/>
            </a:pPr>
            <a:r>
              <a:rPr lang="en-US" dirty="0"/>
              <a:t>‘Living off the Land’ – attack existing installed software via </a:t>
            </a:r>
            <a:r>
              <a:rPr lang="en-US" dirty="0" err="1"/>
              <a:t>fileless</a:t>
            </a:r>
            <a:r>
              <a:rPr lang="en-US" dirty="0"/>
              <a:t> attacks</a:t>
            </a:r>
          </a:p>
          <a:p>
            <a:pPr marL="742950" lvl="1" indent="-285750">
              <a:buFont typeface="Arial" panose="020B0604020202020204" pitchFamily="34" charset="0"/>
              <a:buChar char="•"/>
            </a:pPr>
            <a:r>
              <a:rPr lang="en-US" dirty="0"/>
              <a:t>In-Memory DLL/Registry/PowerShell/Script/Macro execution</a:t>
            </a:r>
          </a:p>
          <a:p>
            <a:pPr marL="742950" lvl="1" indent="-285750">
              <a:buFont typeface="Arial" panose="020B0604020202020204" pitchFamily="34" charset="0"/>
              <a:buChar char="•"/>
            </a:pPr>
            <a:r>
              <a:rPr lang="en-US" dirty="0"/>
              <a:t>Common in Linux via Python, Perl &amp; Bash (server/mobile/IoT)</a:t>
            </a:r>
          </a:p>
          <a:p>
            <a:pPr marL="742950" lvl="1" indent="-285750">
              <a:buFont typeface="Arial" panose="020B0604020202020204" pitchFamily="34" charset="0"/>
              <a:buChar char="•"/>
            </a:pPr>
            <a:r>
              <a:rPr lang="en-US" dirty="0"/>
              <a:t>Ransomware like WannaCry is </a:t>
            </a:r>
            <a:r>
              <a:rPr lang="en-US" dirty="0" err="1"/>
              <a:t>fileless</a:t>
            </a:r>
            <a:endParaRPr lang="en-US" dirty="0"/>
          </a:p>
          <a:p>
            <a:pPr marL="285750" indent="-285750">
              <a:buFont typeface="Arial" panose="020B0604020202020204" pitchFamily="34" charset="0"/>
              <a:buChar char="•"/>
            </a:pPr>
            <a:r>
              <a:rPr lang="en-US" dirty="0" err="1"/>
              <a:t>CryptoCurrency</a:t>
            </a:r>
            <a:r>
              <a:rPr lang="en-US" dirty="0"/>
              <a:t>-Mining Malware</a:t>
            </a:r>
          </a:p>
          <a:p>
            <a:pPr marL="742950" lvl="1" indent="-285750">
              <a:buFont typeface="Arial" panose="020B0604020202020204" pitchFamily="34" charset="0"/>
              <a:buChar char="•"/>
            </a:pPr>
            <a:r>
              <a:rPr lang="en-US" dirty="0"/>
              <a:t>Don’t collect </a:t>
            </a:r>
            <a:r>
              <a:rPr lang="en-US" dirty="0" err="1"/>
              <a:t>BitCoin</a:t>
            </a:r>
            <a:r>
              <a:rPr lang="en-US" dirty="0"/>
              <a:t> from hostages – mine it instead</a:t>
            </a:r>
          </a:p>
          <a:p>
            <a:pPr marL="742950" lvl="1" indent="-285750">
              <a:buFont typeface="Arial" panose="020B0604020202020204" pitchFamily="34" charset="0"/>
              <a:buChar char="•"/>
            </a:pPr>
            <a:r>
              <a:rPr lang="en-US" dirty="0"/>
              <a:t>More popular than Ransomware now (Source: </a:t>
            </a:r>
            <a:r>
              <a:rPr lang="en-US" dirty="0" err="1"/>
              <a:t>MalwareBytes</a:t>
            </a:r>
            <a:r>
              <a:rPr lang="en-US" dirty="0"/>
              <a:t>)</a:t>
            </a:r>
          </a:p>
          <a:p>
            <a:pPr marL="742950" lvl="1" indent="-285750">
              <a:buFont typeface="Arial" panose="020B0604020202020204" pitchFamily="34" charset="0"/>
              <a:buChar char="•"/>
            </a:pPr>
            <a:r>
              <a:rPr lang="en-US" dirty="0"/>
              <a:t>The switch to crypto took only 6 months between June-Dec 2017</a:t>
            </a:r>
          </a:p>
          <a:p>
            <a:pPr marL="285750" indent="-285750">
              <a:buFont typeface="Arial" panose="020B0604020202020204" pitchFamily="34" charset="0"/>
              <a:buChar char="•"/>
            </a:pPr>
            <a:r>
              <a:rPr lang="en-US" dirty="0"/>
              <a:t>In 2018, 50% of all enterprise malware attacks use SSL (Source Gartner)</a:t>
            </a:r>
          </a:p>
          <a:p>
            <a:pPr marL="285750" indent="-285750">
              <a:buFont typeface="Arial" panose="020B0604020202020204" pitchFamily="34" charset="0"/>
              <a:buChar char="•"/>
            </a:pPr>
            <a:r>
              <a:rPr lang="en-US" dirty="0"/>
              <a:t>Most common attack vectors: spear-phishing emails, social engineering</a:t>
            </a:r>
          </a:p>
          <a:p>
            <a:pPr marL="285750" indent="-285750">
              <a:buFont typeface="Arial" panose="020B0604020202020204" pitchFamily="34" charset="0"/>
              <a:buChar char="•"/>
            </a:pPr>
            <a:r>
              <a:rPr lang="en-US" dirty="0"/>
              <a:t>Most successful attacks use multi-layer/step obfuscation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Net Takeaway</a:t>
            </a:r>
            <a:r>
              <a:rPr lang="en-US" i="1" dirty="0"/>
              <a:t>: Attacks now require behavioral analysis to be discovered </a:t>
            </a:r>
          </a:p>
        </p:txBody>
      </p:sp>
    </p:spTree>
    <p:extLst>
      <p:ext uri="{BB962C8B-B14F-4D97-AF65-F5344CB8AC3E}">
        <p14:creationId xmlns:p14="http://schemas.microsoft.com/office/powerpoint/2010/main" val="251478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Cyber Security Trends</a:t>
            </a:r>
          </a:p>
        </p:txBody>
      </p:sp>
      <p:sp>
        <p:nvSpPr>
          <p:cNvPr id="4" name="Content Placeholder 3">
            <a:extLst>
              <a:ext uri="{FF2B5EF4-FFF2-40B4-BE49-F238E27FC236}">
                <a16:creationId xmlns:a16="http://schemas.microsoft.com/office/drawing/2014/main" id="{968626E2-D302-4ECE-B65A-4C4901A8151A}"/>
              </a:ext>
            </a:extLst>
          </p:cNvPr>
          <p:cNvSpPr txBox="1">
            <a:spLocks/>
          </p:cNvSpPr>
          <p:nvPr/>
        </p:nvSpPr>
        <p:spPr>
          <a:xfrm>
            <a:off x="263525" y="523592"/>
            <a:ext cx="6521450" cy="338554"/>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2"/>
              </a:buClr>
              <a:buFont typeface="Wingdings" charset="2"/>
              <a:buChar char="§"/>
              <a:defRPr lang="en-US" sz="20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18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6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4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1">
                    <a:lumMod val="50000"/>
                  </a:schemeClr>
                </a:solidFill>
              </a:rPr>
              <a:t>The Emerging Role of Big Data Analytics</a:t>
            </a:r>
          </a:p>
        </p:txBody>
      </p:sp>
      <p:pic>
        <p:nvPicPr>
          <p:cNvPr id="5" name="Picture 4">
            <a:extLst>
              <a:ext uri="{FF2B5EF4-FFF2-40B4-BE49-F238E27FC236}">
                <a16:creationId xmlns:a16="http://schemas.microsoft.com/office/drawing/2014/main" id="{699FB9D9-C001-46C4-911E-07ED20F54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247" y="936037"/>
            <a:ext cx="5727953" cy="4066983"/>
          </a:xfrm>
          <a:prstGeom prst="rect">
            <a:avLst/>
          </a:prstGeom>
        </p:spPr>
      </p:pic>
    </p:spTree>
    <p:extLst>
      <p:ext uri="{BB962C8B-B14F-4D97-AF65-F5344CB8AC3E}">
        <p14:creationId xmlns:p14="http://schemas.microsoft.com/office/powerpoint/2010/main" val="82719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Cyber Security Trends - Canada</a:t>
            </a:r>
          </a:p>
        </p:txBody>
      </p:sp>
      <p:sp>
        <p:nvSpPr>
          <p:cNvPr id="4" name="Content Placeholder 3">
            <a:extLst>
              <a:ext uri="{FF2B5EF4-FFF2-40B4-BE49-F238E27FC236}">
                <a16:creationId xmlns:a16="http://schemas.microsoft.com/office/drawing/2014/main" id="{968626E2-D302-4ECE-B65A-4C4901A8151A}"/>
              </a:ext>
            </a:extLst>
          </p:cNvPr>
          <p:cNvSpPr txBox="1">
            <a:spLocks/>
          </p:cNvSpPr>
          <p:nvPr/>
        </p:nvSpPr>
        <p:spPr>
          <a:xfrm>
            <a:off x="263525" y="523592"/>
            <a:ext cx="6521450" cy="338554"/>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2"/>
              </a:buClr>
              <a:buFont typeface="Wingdings" charset="2"/>
              <a:buChar char="§"/>
              <a:defRPr lang="en-US" sz="20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18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6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4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1">
                    <a:lumMod val="50000"/>
                  </a:schemeClr>
                </a:solidFill>
              </a:rPr>
              <a:t>The Emerging Role of Blended Analytics</a:t>
            </a:r>
          </a:p>
        </p:txBody>
      </p:sp>
      <p:pic>
        <p:nvPicPr>
          <p:cNvPr id="6" name="Picture 5">
            <a:extLst>
              <a:ext uri="{FF2B5EF4-FFF2-40B4-BE49-F238E27FC236}">
                <a16:creationId xmlns:a16="http://schemas.microsoft.com/office/drawing/2014/main" id="{C82C2B83-9585-4333-858A-D65DF88F6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531" y="985990"/>
            <a:ext cx="6738938" cy="3895572"/>
          </a:xfrm>
          <a:prstGeom prst="rect">
            <a:avLst/>
          </a:prstGeom>
        </p:spPr>
      </p:pic>
      <p:sp>
        <p:nvSpPr>
          <p:cNvPr id="7" name="TextBox 6">
            <a:extLst>
              <a:ext uri="{FF2B5EF4-FFF2-40B4-BE49-F238E27FC236}">
                <a16:creationId xmlns:a16="http://schemas.microsoft.com/office/drawing/2014/main" id="{E9F5C996-5D08-4DF4-892A-F4B4CCB550F3}"/>
              </a:ext>
            </a:extLst>
          </p:cNvPr>
          <p:cNvSpPr txBox="1"/>
          <p:nvPr/>
        </p:nvSpPr>
        <p:spPr>
          <a:xfrm>
            <a:off x="1202531" y="4874601"/>
            <a:ext cx="4943982" cy="261610"/>
          </a:xfrm>
          <a:prstGeom prst="rect">
            <a:avLst/>
          </a:prstGeom>
          <a:noFill/>
        </p:spPr>
        <p:txBody>
          <a:bodyPr wrap="none" rtlCol="0">
            <a:spAutoFit/>
          </a:bodyPr>
          <a:lstStyle/>
          <a:p>
            <a:r>
              <a:rPr lang="en-US" sz="1100" dirty="0"/>
              <a:t>Source: PWC - The Global State of Information Security – Canadian Insights </a:t>
            </a:r>
          </a:p>
        </p:txBody>
      </p:sp>
    </p:spTree>
    <p:extLst>
      <p:ext uri="{BB962C8B-B14F-4D97-AF65-F5344CB8AC3E}">
        <p14:creationId xmlns:p14="http://schemas.microsoft.com/office/powerpoint/2010/main" val="2808098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Cyber Security Trends - Canada</a:t>
            </a:r>
          </a:p>
        </p:txBody>
      </p:sp>
      <p:sp>
        <p:nvSpPr>
          <p:cNvPr id="4" name="Content Placeholder 3">
            <a:extLst>
              <a:ext uri="{FF2B5EF4-FFF2-40B4-BE49-F238E27FC236}">
                <a16:creationId xmlns:a16="http://schemas.microsoft.com/office/drawing/2014/main" id="{968626E2-D302-4ECE-B65A-4C4901A8151A}"/>
              </a:ext>
            </a:extLst>
          </p:cNvPr>
          <p:cNvSpPr txBox="1">
            <a:spLocks/>
          </p:cNvSpPr>
          <p:nvPr/>
        </p:nvSpPr>
        <p:spPr>
          <a:xfrm>
            <a:off x="263525" y="523592"/>
            <a:ext cx="6521450" cy="338554"/>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2"/>
              </a:buClr>
              <a:buFont typeface="Wingdings" charset="2"/>
              <a:buChar char="§"/>
              <a:defRPr lang="en-US" sz="20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18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6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4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1">
                    <a:lumMod val="50000"/>
                  </a:schemeClr>
                </a:solidFill>
              </a:rPr>
              <a:t>Benefits of Big Data Cyber Analytics</a:t>
            </a:r>
          </a:p>
        </p:txBody>
      </p:sp>
      <p:sp>
        <p:nvSpPr>
          <p:cNvPr id="7" name="TextBox 6">
            <a:extLst>
              <a:ext uri="{FF2B5EF4-FFF2-40B4-BE49-F238E27FC236}">
                <a16:creationId xmlns:a16="http://schemas.microsoft.com/office/drawing/2014/main" id="{E9F5C996-5D08-4DF4-892A-F4B4CCB550F3}"/>
              </a:ext>
            </a:extLst>
          </p:cNvPr>
          <p:cNvSpPr txBox="1"/>
          <p:nvPr/>
        </p:nvSpPr>
        <p:spPr>
          <a:xfrm>
            <a:off x="1202531" y="4874601"/>
            <a:ext cx="4943982" cy="261610"/>
          </a:xfrm>
          <a:prstGeom prst="rect">
            <a:avLst/>
          </a:prstGeom>
          <a:noFill/>
        </p:spPr>
        <p:txBody>
          <a:bodyPr wrap="none" rtlCol="0">
            <a:spAutoFit/>
          </a:bodyPr>
          <a:lstStyle/>
          <a:p>
            <a:r>
              <a:rPr lang="en-US" sz="1100" dirty="0"/>
              <a:t>Source: PWC - The Global State of Information Security – Canadian Insights </a:t>
            </a:r>
          </a:p>
        </p:txBody>
      </p:sp>
      <p:pic>
        <p:nvPicPr>
          <p:cNvPr id="5" name="Picture 4">
            <a:extLst>
              <a:ext uri="{FF2B5EF4-FFF2-40B4-BE49-F238E27FC236}">
                <a16:creationId xmlns:a16="http://schemas.microsoft.com/office/drawing/2014/main" id="{FF8857FA-B1A6-4D25-AACE-D038EEBA6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50" y="1749542"/>
            <a:ext cx="4943982" cy="2237663"/>
          </a:xfrm>
          <a:prstGeom prst="rect">
            <a:avLst/>
          </a:prstGeom>
        </p:spPr>
      </p:pic>
      <p:pic>
        <p:nvPicPr>
          <p:cNvPr id="9" name="Picture 8">
            <a:extLst>
              <a:ext uri="{FF2B5EF4-FFF2-40B4-BE49-F238E27FC236}">
                <a16:creationId xmlns:a16="http://schemas.microsoft.com/office/drawing/2014/main" id="{C7B1F68A-E607-4E69-AFE1-B762043E78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1549" y="1749542"/>
            <a:ext cx="3952451" cy="2480712"/>
          </a:xfrm>
          <a:prstGeom prst="rect">
            <a:avLst/>
          </a:prstGeom>
        </p:spPr>
      </p:pic>
    </p:spTree>
    <p:extLst>
      <p:ext uri="{BB962C8B-B14F-4D97-AF65-F5344CB8AC3E}">
        <p14:creationId xmlns:p14="http://schemas.microsoft.com/office/powerpoint/2010/main" val="182651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Security Through Logs</a:t>
            </a:r>
          </a:p>
        </p:txBody>
      </p:sp>
      <p:sp>
        <p:nvSpPr>
          <p:cNvPr id="4" name="Content Placeholder 3"/>
          <p:cNvSpPr>
            <a:spLocks noGrp="1"/>
          </p:cNvSpPr>
          <p:nvPr>
            <p:ph sz="quarter" idx="10"/>
          </p:nvPr>
        </p:nvSpPr>
        <p:spPr/>
        <p:txBody>
          <a:bodyPr/>
          <a:lstStyle/>
          <a:p>
            <a:r>
              <a:rPr lang="en-US" dirty="0"/>
              <a:t>A Big Data Problem</a:t>
            </a:r>
          </a:p>
        </p:txBody>
      </p:sp>
      <p:sp>
        <p:nvSpPr>
          <p:cNvPr id="6" name="Rectangle 5"/>
          <p:cNvSpPr/>
          <p:nvPr/>
        </p:nvSpPr>
        <p:spPr>
          <a:xfrm>
            <a:off x="723361" y="3117771"/>
            <a:ext cx="1300767" cy="1174825"/>
          </a:xfrm>
          <a:prstGeom prst="rect">
            <a:avLst/>
          </a:prstGeom>
          <a:solidFill>
            <a:srgbClr val="0F2B9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1 log created every minute</a:t>
            </a:r>
          </a:p>
        </p:txBody>
      </p:sp>
      <p:sp>
        <p:nvSpPr>
          <p:cNvPr id="7" name="Rectangle 6"/>
          <p:cNvSpPr/>
          <p:nvPr/>
        </p:nvSpPr>
        <p:spPr>
          <a:xfrm>
            <a:off x="2299548" y="3106758"/>
            <a:ext cx="1255923" cy="1196855"/>
          </a:xfrm>
          <a:prstGeom prst="rect">
            <a:avLst/>
          </a:prstGeom>
          <a:solidFill>
            <a:srgbClr val="0F2B9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3 different types of logs</a:t>
            </a:r>
          </a:p>
        </p:txBody>
      </p:sp>
      <p:sp>
        <p:nvSpPr>
          <p:cNvPr id="8" name="Rectangle 7"/>
          <p:cNvSpPr/>
          <p:nvPr/>
        </p:nvSpPr>
        <p:spPr>
          <a:xfrm>
            <a:off x="3863944" y="3106758"/>
            <a:ext cx="1266939" cy="1196855"/>
          </a:xfrm>
          <a:prstGeom prst="rect">
            <a:avLst/>
          </a:prstGeom>
          <a:solidFill>
            <a:srgbClr val="0F2B9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Analyze logs from 5K PCs</a:t>
            </a:r>
          </a:p>
        </p:txBody>
      </p:sp>
      <p:sp>
        <p:nvSpPr>
          <p:cNvPr id="9" name="Rectangle 8"/>
          <p:cNvSpPr/>
          <p:nvPr/>
        </p:nvSpPr>
        <p:spPr>
          <a:xfrm>
            <a:off x="5406788" y="3116176"/>
            <a:ext cx="1310525" cy="1165403"/>
          </a:xfrm>
          <a:prstGeom prst="rect">
            <a:avLst/>
          </a:prstGeom>
          <a:solidFill>
            <a:srgbClr val="0F2B9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Analyze logs from 5K mobile devices</a:t>
            </a:r>
          </a:p>
        </p:txBody>
      </p:sp>
      <p:sp>
        <p:nvSpPr>
          <p:cNvPr id="10" name="Rectangle 9"/>
          <p:cNvSpPr/>
          <p:nvPr/>
        </p:nvSpPr>
        <p:spPr>
          <a:xfrm>
            <a:off x="6894064" y="3117774"/>
            <a:ext cx="1621178" cy="1163806"/>
          </a:xfrm>
          <a:prstGeom prst="rect">
            <a:avLst/>
          </a:prstGeom>
          <a:solidFill>
            <a:srgbClr val="0F2B9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Collect logs from 3K machines from 5 data centers</a:t>
            </a:r>
          </a:p>
        </p:txBody>
      </p:sp>
      <p:sp>
        <p:nvSpPr>
          <p:cNvPr id="11" name="TextBox 10"/>
          <p:cNvSpPr txBox="1"/>
          <p:nvPr/>
        </p:nvSpPr>
        <p:spPr>
          <a:xfrm>
            <a:off x="605928" y="4638103"/>
            <a:ext cx="3459296" cy="369332"/>
          </a:xfrm>
          <a:prstGeom prst="rect">
            <a:avLst/>
          </a:prstGeom>
          <a:noFill/>
        </p:spPr>
        <p:txBody>
          <a:bodyPr wrap="square" rtlCol="0">
            <a:spAutoFit/>
          </a:bodyPr>
          <a:lstStyle/>
          <a:p>
            <a:r>
              <a:rPr lang="en-US" dirty="0">
                <a:latin typeface="Arial Black" panose="020B0A04020102020204" pitchFamily="34" charset="0"/>
              </a:rPr>
              <a:t>Over 100M logs per day!</a:t>
            </a:r>
          </a:p>
        </p:txBody>
      </p:sp>
      <p:sp>
        <p:nvSpPr>
          <p:cNvPr id="12" name="TextBox 11"/>
          <p:cNvSpPr txBox="1"/>
          <p:nvPr/>
        </p:nvSpPr>
        <p:spPr>
          <a:xfrm>
            <a:off x="4349832" y="4625248"/>
            <a:ext cx="4794167" cy="369332"/>
          </a:xfrm>
          <a:prstGeom prst="rect">
            <a:avLst/>
          </a:prstGeom>
          <a:noFill/>
        </p:spPr>
        <p:txBody>
          <a:bodyPr wrap="square" rtlCol="0">
            <a:spAutoFit/>
          </a:bodyPr>
          <a:lstStyle/>
          <a:p>
            <a:r>
              <a:rPr lang="en-US" dirty="0">
                <a:latin typeface="Arial Black" panose="020B0A04020102020204" pitchFamily="34" charset="0"/>
              </a:rPr>
              <a:t>Over 21 Billion logs in 205 Days!</a:t>
            </a:r>
          </a:p>
        </p:txBody>
      </p:sp>
      <p:sp>
        <p:nvSpPr>
          <p:cNvPr id="14" name="Flowchart: Process 13"/>
          <p:cNvSpPr/>
          <p:nvPr/>
        </p:nvSpPr>
        <p:spPr>
          <a:xfrm>
            <a:off x="723361" y="2713703"/>
            <a:ext cx="1267713" cy="208757"/>
          </a:xfrm>
          <a:prstGeom prst="flowChartProcess">
            <a:avLst/>
          </a:prstGeom>
          <a:solidFill>
            <a:srgbClr val="0F2B5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1.4K Logs</a:t>
            </a:r>
          </a:p>
        </p:txBody>
      </p:sp>
      <p:sp>
        <p:nvSpPr>
          <p:cNvPr id="15" name="Flowchart: Process 14"/>
          <p:cNvSpPr/>
          <p:nvPr/>
        </p:nvSpPr>
        <p:spPr>
          <a:xfrm>
            <a:off x="2299549" y="2713703"/>
            <a:ext cx="1255922" cy="208231"/>
          </a:xfrm>
          <a:prstGeom prst="flowChartProcess">
            <a:avLst/>
          </a:prstGeom>
          <a:solidFill>
            <a:srgbClr val="0F2B5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4.3K Logs</a:t>
            </a:r>
          </a:p>
        </p:txBody>
      </p:sp>
      <p:sp>
        <p:nvSpPr>
          <p:cNvPr id="16" name="Flowchart: Process 15"/>
          <p:cNvSpPr/>
          <p:nvPr/>
        </p:nvSpPr>
        <p:spPr>
          <a:xfrm>
            <a:off x="3863945" y="2231924"/>
            <a:ext cx="1266938" cy="693133"/>
          </a:xfrm>
          <a:prstGeom prst="flowChartProcess">
            <a:avLst/>
          </a:prstGeom>
          <a:solidFill>
            <a:srgbClr val="0F2B5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21.6 M Logs</a:t>
            </a:r>
          </a:p>
        </p:txBody>
      </p:sp>
      <p:sp>
        <p:nvSpPr>
          <p:cNvPr id="17" name="Flowchart: Process 16"/>
          <p:cNvSpPr/>
          <p:nvPr/>
        </p:nvSpPr>
        <p:spPr>
          <a:xfrm>
            <a:off x="5426452" y="2231923"/>
            <a:ext cx="1269315" cy="693133"/>
          </a:xfrm>
          <a:prstGeom prst="flowChartProcess">
            <a:avLst/>
          </a:prstGeom>
          <a:solidFill>
            <a:srgbClr val="0F2B5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21.6 M Logs</a:t>
            </a:r>
          </a:p>
        </p:txBody>
      </p:sp>
      <p:sp>
        <p:nvSpPr>
          <p:cNvPr id="18" name="Flowchart: Process 17"/>
          <p:cNvSpPr/>
          <p:nvPr/>
        </p:nvSpPr>
        <p:spPr>
          <a:xfrm>
            <a:off x="6894064" y="914400"/>
            <a:ext cx="1621177" cy="2008819"/>
          </a:xfrm>
          <a:prstGeom prst="flowChartProcess">
            <a:avLst/>
          </a:prstGeom>
          <a:solidFill>
            <a:srgbClr val="0F2B5B"/>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mj-lt"/>
              </a:rPr>
              <a:t>64.8 M Logs</a:t>
            </a:r>
          </a:p>
        </p:txBody>
      </p:sp>
      <p:sp>
        <p:nvSpPr>
          <p:cNvPr id="20" name="TextBox 19"/>
          <p:cNvSpPr txBox="1"/>
          <p:nvPr/>
        </p:nvSpPr>
        <p:spPr>
          <a:xfrm>
            <a:off x="3149601" y="868567"/>
            <a:ext cx="2276852" cy="646331"/>
          </a:xfrm>
          <a:prstGeom prst="rect">
            <a:avLst/>
          </a:prstGeom>
          <a:solidFill>
            <a:schemeClr val="accent1">
              <a:lumMod val="75000"/>
            </a:schemeClr>
          </a:solidFill>
        </p:spPr>
        <p:txBody>
          <a:bodyPr wrap="square" rtlCol="0">
            <a:spAutoFit/>
          </a:bodyPr>
          <a:lstStyle/>
          <a:p>
            <a:pPr algn="ctr"/>
            <a:r>
              <a:rPr lang="en-US" dirty="0">
                <a:solidFill>
                  <a:schemeClr val="bg1"/>
                </a:solidFill>
              </a:rPr>
              <a:t># of Log entries per Day</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278" y="1760706"/>
            <a:ext cx="832884" cy="72214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1871" y="2029761"/>
            <a:ext cx="606699" cy="59000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18264" y="1538119"/>
            <a:ext cx="669684" cy="491642"/>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944467" y="2310134"/>
            <a:ext cx="572092" cy="230815"/>
          </a:xfrm>
          <a:prstGeom prst="rect">
            <a:avLst/>
          </a:prstGeom>
        </p:spPr>
      </p:pic>
    </p:spTree>
    <p:extLst>
      <p:ext uri="{BB962C8B-B14F-4D97-AF65-F5344CB8AC3E}">
        <p14:creationId xmlns:p14="http://schemas.microsoft.com/office/powerpoint/2010/main" val="356736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4" grpId="0" animBg="1"/>
      <p:bldP spid="15" grpId="0" animBg="1"/>
      <p:bldP spid="16" grpId="0" animBg="1"/>
      <p:bldP spid="17" grpId="0" animBg="1"/>
      <p:bldP spid="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9"/>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017-hitachi-corporate-powerpoint-template">
  <a:themeElements>
    <a:clrScheme name="Hitachi 2">
      <a:dk1>
        <a:srgbClr val="414141"/>
      </a:dk1>
      <a:lt1>
        <a:srgbClr val="FFFFFF"/>
      </a:lt1>
      <a:dk2>
        <a:srgbClr val="000000"/>
      </a:dk2>
      <a:lt2>
        <a:srgbClr val="CEC9BF"/>
      </a:lt2>
      <a:accent1>
        <a:srgbClr val="7C0B2B"/>
      </a:accent1>
      <a:accent2>
        <a:srgbClr val="CC0000"/>
      </a:accent2>
      <a:accent3>
        <a:srgbClr val="C3ECEC"/>
      </a:accent3>
      <a:accent4>
        <a:srgbClr val="009B9E"/>
      </a:accent4>
      <a:accent5>
        <a:srgbClr val="F9DC33"/>
      </a:accent5>
      <a:accent6>
        <a:srgbClr val="FF5838"/>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2017-hitachi-corporate-powerpoint-template" id="{CB6D5DF8-9F70-8B4D-94AE-4CDE2C1F108E}" vid="{B8F720AE-7AFA-F343-963D-A22EEEA22FB6}"/>
    </a:ext>
  </a:extLst>
</a:theme>
</file>

<file path=ppt/theme/theme2.xml><?xml version="1.0" encoding="utf-8"?>
<a:theme xmlns:a="http://schemas.openxmlformats.org/drawingml/2006/main" name="Office Theme">
  <a:themeElements>
    <a:clrScheme name="HDS 2011">
      <a:dk1>
        <a:sysClr val="windowText" lastClr="000000"/>
      </a:dk1>
      <a:lt1>
        <a:sysClr val="window" lastClr="FFFFFF"/>
      </a:lt1>
      <a:dk2>
        <a:srgbClr val="14AF9F"/>
      </a:dk2>
      <a:lt2>
        <a:srgbClr val="6D6E71"/>
      </a:lt2>
      <a:accent1>
        <a:srgbClr val="FD0014"/>
      </a:accent1>
      <a:accent2>
        <a:srgbClr val="C20014"/>
      </a:accent2>
      <a:accent3>
        <a:srgbClr val="009933"/>
      </a:accent3>
      <a:accent4>
        <a:srgbClr val="0073B2"/>
      </a:accent4>
      <a:accent5>
        <a:srgbClr val="DEB408"/>
      </a:accent5>
      <a:accent6>
        <a:srgbClr val="DC7400"/>
      </a:accent6>
      <a:hlink>
        <a:srgbClr val="FD0014"/>
      </a:hlink>
      <a:folHlink>
        <a:srgbClr val="C20014"/>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HDS 2011">
      <a:dk1>
        <a:sysClr val="windowText" lastClr="000000"/>
      </a:dk1>
      <a:lt1>
        <a:sysClr val="window" lastClr="FFFFFF"/>
      </a:lt1>
      <a:dk2>
        <a:srgbClr val="14AF9F"/>
      </a:dk2>
      <a:lt2>
        <a:srgbClr val="6D6E71"/>
      </a:lt2>
      <a:accent1>
        <a:srgbClr val="FD0014"/>
      </a:accent1>
      <a:accent2>
        <a:srgbClr val="C20014"/>
      </a:accent2>
      <a:accent3>
        <a:srgbClr val="009933"/>
      </a:accent3>
      <a:accent4>
        <a:srgbClr val="0073B2"/>
      </a:accent4>
      <a:accent5>
        <a:srgbClr val="DEB408"/>
      </a:accent5>
      <a:accent6>
        <a:srgbClr val="DC7400"/>
      </a:accent6>
      <a:hlink>
        <a:srgbClr val="FD0014"/>
      </a:hlink>
      <a:folHlink>
        <a:srgbClr val="C20014"/>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2017-hitachi-corporate-powerpoint-template</Template>
  <TotalTime>9675</TotalTime>
  <Words>3048</Words>
  <Application>Microsoft Office PowerPoint</Application>
  <PresentationFormat>On-screen Show (16:9)</PresentationFormat>
  <Paragraphs>397</Paragraphs>
  <Slides>47</Slides>
  <Notes>33</Notes>
  <HiddenSlides>3</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47</vt:i4>
      </vt:variant>
    </vt:vector>
  </HeadingPairs>
  <TitlesOfParts>
    <vt:vector size="61" baseType="lpstr">
      <vt:lpstr>MS PGothic</vt:lpstr>
      <vt:lpstr>MS PGothic</vt:lpstr>
      <vt:lpstr>.AppleSystemUIFont</vt:lpstr>
      <vt:lpstr>Arial</vt:lpstr>
      <vt:lpstr>Arial Black</vt:lpstr>
      <vt:lpstr>Calibri</vt:lpstr>
      <vt:lpstr>Calibri Regular</vt:lpstr>
      <vt:lpstr>HelveticaNeueLT Std</vt:lpstr>
      <vt:lpstr>Open Sans</vt:lpstr>
      <vt:lpstr>Open Sans Light</vt:lpstr>
      <vt:lpstr>Wingdings</vt:lpstr>
      <vt:lpstr>2017-hitachi-corporate-powerpoint-template</vt:lpstr>
      <vt:lpstr>think-cell Slide</vt:lpstr>
      <vt:lpstr>Worksheet</vt:lpstr>
      <vt:lpstr>Hitachi Vantara </vt:lpstr>
      <vt:lpstr>PowerPoint Presentation</vt:lpstr>
      <vt:lpstr>The Challenges of Cyber Attacks</vt:lpstr>
      <vt:lpstr>Cyber Security - Accelerating</vt:lpstr>
      <vt:lpstr>Cyber Security Popular Trends</vt:lpstr>
      <vt:lpstr>Cyber Security Trends</vt:lpstr>
      <vt:lpstr>Cyber Security Trends - Canada</vt:lpstr>
      <vt:lpstr>Cyber Security Trends - Canada</vt:lpstr>
      <vt:lpstr>Cyber Security Through Logs</vt:lpstr>
      <vt:lpstr>Cyber Security – In addition to logs </vt:lpstr>
      <vt:lpstr>Cyber Security – Time to Detection</vt:lpstr>
      <vt:lpstr>Cyber Security</vt:lpstr>
      <vt:lpstr>Cyber Security 360 – Blending Feeds</vt:lpstr>
      <vt:lpstr>Why Pentaho Cyber Security Analytics?</vt:lpstr>
      <vt:lpstr>Blend Logs and Business Data with 360 view - Cyber Security Investigating</vt:lpstr>
      <vt:lpstr>Greatly improve analysis time</vt:lpstr>
      <vt:lpstr>Leading Energy Company Use Case</vt:lpstr>
      <vt:lpstr>Leading Telecom Company Use Case</vt:lpstr>
      <vt:lpstr>BT: Cyber Security Service Embeds Pentaho for Big Data Blending &amp; Analytics</vt:lpstr>
      <vt:lpstr>Questions</vt:lpstr>
      <vt:lpstr>What’s in a (Firewall) Device?</vt:lpstr>
      <vt:lpstr>Analyzing Firewall Traffic</vt:lpstr>
      <vt:lpstr>Analyzing Firewall Traffic</vt:lpstr>
      <vt:lpstr>Analyzing a Firewall</vt:lpstr>
      <vt:lpstr>Analyzing a Firewall</vt:lpstr>
      <vt:lpstr>Analyzing a Firewall</vt:lpstr>
      <vt:lpstr>Sample Reports</vt:lpstr>
      <vt:lpstr>PowerPoint Presentation</vt:lpstr>
      <vt:lpstr>PowerPoint Presentation</vt:lpstr>
      <vt:lpstr>PowerPoint Presentation</vt:lpstr>
      <vt:lpstr>Cyber Security Analytics – Data Ingestion</vt:lpstr>
      <vt:lpstr>SQL Server to HDFS</vt:lpstr>
      <vt:lpstr>Data Ingestion Workflow</vt:lpstr>
      <vt:lpstr>Cyber Security Analytics – Big Data Processing</vt:lpstr>
      <vt:lpstr>Semi-structured log files</vt:lpstr>
      <vt:lpstr>Semi-structured log file examples</vt:lpstr>
      <vt:lpstr>PowerPoint Presentation</vt:lpstr>
      <vt:lpstr>Log Parsing Template</vt:lpstr>
      <vt:lpstr>PowerPoint Presentation</vt:lpstr>
      <vt:lpstr>PowerPoint Presentation</vt:lpstr>
      <vt:lpstr>Cyber Security Analytics – Business Analytics</vt:lpstr>
      <vt:lpstr>Data Source Wizard</vt:lpstr>
      <vt:lpstr>Geo-mapping</vt:lpstr>
      <vt:lpstr>Drill Down</vt:lpstr>
      <vt:lpstr>Dashboarding</vt:lpstr>
      <vt:lpstr>Questions  and Discussion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28pt Arial Bold</dc:title>
  <dc:creator>Microsoft Office User</dc:creator>
  <cp:lastModifiedBy>John Scrivener</cp:lastModifiedBy>
  <cp:revision>450</cp:revision>
  <dcterms:created xsi:type="dcterms:W3CDTF">2016-12-02T20:46:42Z</dcterms:created>
  <dcterms:modified xsi:type="dcterms:W3CDTF">2018-06-25T16:05:32Z</dcterms:modified>
</cp:coreProperties>
</file>